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5"/>
  </p:notesMasterIdLst>
  <p:sldIdLst>
    <p:sldId id="256" r:id="rId2"/>
    <p:sldId id="265" r:id="rId3"/>
    <p:sldId id="270" r:id="rId4"/>
    <p:sldId id="284" r:id="rId5"/>
    <p:sldId id="275" r:id="rId6"/>
    <p:sldId id="274" r:id="rId7"/>
    <p:sldId id="286" r:id="rId8"/>
    <p:sldId id="273" r:id="rId9"/>
    <p:sldId id="287" r:id="rId10"/>
    <p:sldId id="288" r:id="rId11"/>
    <p:sldId id="289" r:id="rId12"/>
    <p:sldId id="290" r:id="rId13"/>
    <p:sldId id="291" r:id="rId14"/>
    <p:sldId id="292" r:id="rId15"/>
    <p:sldId id="293" r:id="rId16"/>
    <p:sldId id="294" r:id="rId17"/>
    <p:sldId id="300" r:id="rId18"/>
    <p:sldId id="297" r:id="rId19"/>
    <p:sldId id="295" r:id="rId20"/>
    <p:sldId id="298" r:id="rId21"/>
    <p:sldId id="299" r:id="rId22"/>
    <p:sldId id="296" r:id="rId23"/>
    <p:sldId id="259"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96A6B"/>
    <a:srgbClr val="E65A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14" autoAdjust="0"/>
    <p:restoredTop sz="94664"/>
  </p:normalViewPr>
  <p:slideViewPr>
    <p:cSldViewPr snapToGrid="0" snapToObjects="1">
      <p:cViewPr varScale="1">
        <p:scale>
          <a:sx n="108" d="100"/>
          <a:sy n="108" d="100"/>
        </p:scale>
        <p:origin x="162" y="10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klavž Šef" userId="7bd3ccba-e75b-4b84-8b79-d4862ed2355a" providerId="ADAL" clId="{5492F61E-1271-4F05-A718-021B4F77D7B4}"/>
    <pc:docChg chg="undo custSel addSld modSld">
      <pc:chgData name="Miklavž Šef" userId="7bd3ccba-e75b-4b84-8b79-d4862ed2355a" providerId="ADAL" clId="{5492F61E-1271-4F05-A718-021B4F77D7B4}" dt="2020-09-12T10:40:45.090" v="1279" actId="20577"/>
      <pc:docMkLst>
        <pc:docMk/>
      </pc:docMkLst>
      <pc:sldChg chg="modSp">
        <pc:chgData name="Miklavž Šef" userId="7bd3ccba-e75b-4b84-8b79-d4862ed2355a" providerId="ADAL" clId="{5492F61E-1271-4F05-A718-021B4F77D7B4}" dt="2020-09-12T10:38:01.311" v="1203" actId="20577"/>
        <pc:sldMkLst>
          <pc:docMk/>
          <pc:sldMk cId="1149120465" sldId="265"/>
        </pc:sldMkLst>
        <pc:spChg chg="mod">
          <ac:chgData name="Miklavž Šef" userId="7bd3ccba-e75b-4b84-8b79-d4862ed2355a" providerId="ADAL" clId="{5492F61E-1271-4F05-A718-021B4F77D7B4}" dt="2020-09-12T10:30:19.486" v="644" actId="14100"/>
          <ac:spMkLst>
            <pc:docMk/>
            <pc:sldMk cId="1149120465" sldId="265"/>
            <ac:spMk id="2" creationId="{222532F7-6853-EE43-81AB-01933527C976}"/>
          </ac:spMkLst>
        </pc:spChg>
        <pc:spChg chg="mod">
          <ac:chgData name="Miklavž Šef" userId="7bd3ccba-e75b-4b84-8b79-d4862ed2355a" providerId="ADAL" clId="{5492F61E-1271-4F05-A718-021B4F77D7B4}" dt="2020-09-12T10:38:01.311" v="1203" actId="20577"/>
          <ac:spMkLst>
            <pc:docMk/>
            <pc:sldMk cId="1149120465" sldId="265"/>
            <ac:spMk id="3" creationId="{83291451-109B-3044-9237-FFB88CA9D803}"/>
          </ac:spMkLst>
        </pc:spChg>
      </pc:sldChg>
    </pc:docChg>
  </pc:docChgLst>
  <pc:docChgLst>
    <pc:chgData name="Miklavž Šef" userId="7bd3ccba-e75b-4b84-8b79-d4862ed2355a" providerId="ADAL" clId="{B217048E-5225-46CE-913D-FE642571A7FC}"/>
    <pc:docChg chg="undo custSel addSld delSld modSld sldOrd">
      <pc:chgData name="Miklavž Šef" userId="7bd3ccba-e75b-4b84-8b79-d4862ed2355a" providerId="ADAL" clId="{B217048E-5225-46CE-913D-FE642571A7FC}" dt="2020-09-17T10:54:42.601" v="3884"/>
      <pc:docMkLst>
        <pc:docMk/>
      </pc:docMkLst>
      <pc:sldChg chg="addSp modSp">
        <pc:chgData name="Miklavž Šef" userId="7bd3ccba-e75b-4b84-8b79-d4862ed2355a" providerId="ADAL" clId="{B217048E-5225-46CE-913D-FE642571A7FC}" dt="2020-09-17T10:51:57.577" v="3860" actId="1076"/>
        <pc:sldMkLst>
          <pc:docMk/>
          <pc:sldMk cId="3820867860" sldId="259"/>
        </pc:sldMkLst>
        <pc:spChg chg="mod">
          <ac:chgData name="Miklavž Šef" userId="7bd3ccba-e75b-4b84-8b79-d4862ed2355a" providerId="ADAL" clId="{B217048E-5225-46CE-913D-FE642571A7FC}" dt="2020-09-17T10:51:24.987" v="3853" actId="20577"/>
          <ac:spMkLst>
            <pc:docMk/>
            <pc:sldMk cId="3820867860" sldId="259"/>
            <ac:spMk id="9" creationId="{222532F7-6853-EE43-81AB-01933527C976}"/>
          </ac:spMkLst>
        </pc:spChg>
        <pc:picChg chg="add mod">
          <ac:chgData name="Miklavž Šef" userId="7bd3ccba-e75b-4b84-8b79-d4862ed2355a" providerId="ADAL" clId="{B217048E-5225-46CE-913D-FE642571A7FC}" dt="2020-09-17T10:51:57.577" v="3860" actId="1076"/>
          <ac:picMkLst>
            <pc:docMk/>
            <pc:sldMk cId="3820867860" sldId="259"/>
            <ac:picMk id="3" creationId="{AF1B2D7C-7DF1-4F59-BDDC-9810A76B5706}"/>
          </ac:picMkLst>
        </pc:picChg>
      </pc:sldChg>
      <pc:sldChg chg="del">
        <pc:chgData name="Miklavž Šef" userId="7bd3ccba-e75b-4b84-8b79-d4862ed2355a" providerId="ADAL" clId="{B217048E-5225-46CE-913D-FE642571A7FC}" dt="2020-09-17T10:51:04.072" v="3804" actId="2696"/>
        <pc:sldMkLst>
          <pc:docMk/>
          <pc:sldMk cId="1026629695" sldId="263"/>
        </pc:sldMkLst>
      </pc:sldChg>
      <pc:sldChg chg="modSp">
        <pc:chgData name="Miklavž Šef" userId="7bd3ccba-e75b-4b84-8b79-d4862ed2355a" providerId="ADAL" clId="{B217048E-5225-46CE-913D-FE642571A7FC}" dt="2020-09-17T04:26:15.205" v="1112" actId="5793"/>
        <pc:sldMkLst>
          <pc:docMk/>
          <pc:sldMk cId="1149120465" sldId="265"/>
        </pc:sldMkLst>
        <pc:spChg chg="mod">
          <ac:chgData name="Miklavž Šef" userId="7bd3ccba-e75b-4b84-8b79-d4862ed2355a" providerId="ADAL" clId="{B217048E-5225-46CE-913D-FE642571A7FC}" dt="2020-09-17T03:43:55.813" v="330" actId="20577"/>
          <ac:spMkLst>
            <pc:docMk/>
            <pc:sldMk cId="1149120465" sldId="265"/>
            <ac:spMk id="2" creationId="{222532F7-6853-EE43-81AB-01933527C976}"/>
          </ac:spMkLst>
        </pc:spChg>
        <pc:spChg chg="mod">
          <ac:chgData name="Miklavž Šef" userId="7bd3ccba-e75b-4b84-8b79-d4862ed2355a" providerId="ADAL" clId="{B217048E-5225-46CE-913D-FE642571A7FC}" dt="2020-09-17T04:26:15.205" v="1112" actId="5793"/>
          <ac:spMkLst>
            <pc:docMk/>
            <pc:sldMk cId="1149120465" sldId="265"/>
            <ac:spMk id="3" creationId="{83291451-109B-3044-9237-FFB88CA9D803}"/>
          </ac:spMkLst>
        </pc:spChg>
      </pc:sldChg>
      <pc:sldChg chg="del">
        <pc:chgData name="Miklavž Šef" userId="7bd3ccba-e75b-4b84-8b79-d4862ed2355a" providerId="ADAL" clId="{B217048E-5225-46CE-913D-FE642571A7FC}" dt="2020-09-17T10:51:36.072" v="3855" actId="2696"/>
        <pc:sldMkLst>
          <pc:docMk/>
          <pc:sldMk cId="947217784" sldId="266"/>
        </pc:sldMkLst>
      </pc:sldChg>
      <pc:sldChg chg="del">
        <pc:chgData name="Miklavž Šef" userId="7bd3ccba-e75b-4b84-8b79-d4862ed2355a" providerId="ADAL" clId="{B217048E-5225-46CE-913D-FE642571A7FC}" dt="2020-09-17T10:51:03.267" v="3803" actId="2696"/>
        <pc:sldMkLst>
          <pc:docMk/>
          <pc:sldMk cId="62657956" sldId="268"/>
        </pc:sldMkLst>
      </pc:sldChg>
      <pc:sldChg chg="del">
        <pc:chgData name="Miklavž Šef" userId="7bd3ccba-e75b-4b84-8b79-d4862ed2355a" providerId="ADAL" clId="{B217048E-5225-46CE-913D-FE642571A7FC}" dt="2020-09-17T10:51:02.407" v="3802" actId="2696"/>
        <pc:sldMkLst>
          <pc:docMk/>
          <pc:sldMk cId="1667108560" sldId="269"/>
        </pc:sldMkLst>
      </pc:sldChg>
      <pc:sldChg chg="addSp delSp modSp ord">
        <pc:chgData name="Miklavž Šef" userId="7bd3ccba-e75b-4b84-8b79-d4862ed2355a" providerId="ADAL" clId="{B217048E-5225-46CE-913D-FE642571A7FC}" dt="2020-09-17T07:01:24.363" v="1513" actId="12"/>
        <pc:sldMkLst>
          <pc:docMk/>
          <pc:sldMk cId="3541101762" sldId="270"/>
        </pc:sldMkLst>
        <pc:spChg chg="mod">
          <ac:chgData name="Miklavž Šef" userId="7bd3ccba-e75b-4b84-8b79-d4862ed2355a" providerId="ADAL" clId="{B217048E-5225-46CE-913D-FE642571A7FC}" dt="2020-09-17T03:29:53.001" v="123" actId="20577"/>
          <ac:spMkLst>
            <pc:docMk/>
            <pc:sldMk cId="3541101762" sldId="270"/>
            <ac:spMk id="2" creationId="{222532F7-6853-EE43-81AB-01933527C976}"/>
          </ac:spMkLst>
        </pc:spChg>
        <pc:spChg chg="mod">
          <ac:chgData name="Miklavž Šef" userId="7bd3ccba-e75b-4b84-8b79-d4862ed2355a" providerId="ADAL" clId="{B217048E-5225-46CE-913D-FE642571A7FC}" dt="2020-09-17T07:01:24.363" v="1513" actId="12"/>
          <ac:spMkLst>
            <pc:docMk/>
            <pc:sldMk cId="3541101762" sldId="270"/>
            <ac:spMk id="3" creationId="{83291451-109B-3044-9237-FFB88CA9D803}"/>
          </ac:spMkLst>
        </pc:spChg>
        <pc:spChg chg="mod">
          <ac:chgData name="Miklavž Šef" userId="7bd3ccba-e75b-4b84-8b79-d4862ed2355a" providerId="ADAL" clId="{B217048E-5225-46CE-913D-FE642571A7FC}" dt="2020-09-17T03:31:03.029" v="130"/>
          <ac:spMkLst>
            <pc:docMk/>
            <pc:sldMk cId="3541101762" sldId="270"/>
            <ac:spMk id="4" creationId="{79B29558-ADF8-1341-943E-B259AA01E14E}"/>
          </ac:spMkLst>
        </pc:spChg>
        <pc:spChg chg="del">
          <ac:chgData name="Miklavž Šef" userId="7bd3ccba-e75b-4b84-8b79-d4862ed2355a" providerId="ADAL" clId="{B217048E-5225-46CE-913D-FE642571A7FC}" dt="2020-09-17T03:28:14.458" v="94" actId="478"/>
          <ac:spMkLst>
            <pc:docMk/>
            <pc:sldMk cId="3541101762" sldId="270"/>
            <ac:spMk id="7" creationId="{2D420005-5BA9-D140-BEA2-481DC86BEAB8}"/>
          </ac:spMkLst>
        </pc:spChg>
        <pc:spChg chg="add del mod">
          <ac:chgData name="Miklavž Šef" userId="7bd3ccba-e75b-4b84-8b79-d4862ed2355a" providerId="ADAL" clId="{B217048E-5225-46CE-913D-FE642571A7FC}" dt="2020-09-17T03:40:05.265" v="262" actId="478"/>
          <ac:spMkLst>
            <pc:docMk/>
            <pc:sldMk cId="3541101762" sldId="270"/>
            <ac:spMk id="11" creationId="{C3FDB3A1-21AF-4456-ACC9-C392D3A40FC4}"/>
          </ac:spMkLst>
        </pc:spChg>
        <pc:spChg chg="add del mod">
          <ac:chgData name="Miklavž Šef" userId="7bd3ccba-e75b-4b84-8b79-d4862ed2355a" providerId="ADAL" clId="{B217048E-5225-46CE-913D-FE642571A7FC}" dt="2020-09-17T03:30:32.118" v="124" actId="478"/>
          <ac:spMkLst>
            <pc:docMk/>
            <pc:sldMk cId="3541101762" sldId="270"/>
            <ac:spMk id="13" creationId="{A0F913A0-FC10-4A94-9F32-7CF9351F2A84}"/>
          </ac:spMkLst>
        </pc:spChg>
        <pc:spChg chg="add del mod">
          <ac:chgData name="Miklavž Šef" userId="7bd3ccba-e75b-4b84-8b79-d4862ed2355a" providerId="ADAL" clId="{B217048E-5225-46CE-913D-FE642571A7FC}" dt="2020-09-17T03:54:21.029" v="580" actId="478"/>
          <ac:spMkLst>
            <pc:docMk/>
            <pc:sldMk cId="3541101762" sldId="270"/>
            <ac:spMk id="15" creationId="{42EE3675-F0D9-43B3-9D5C-C9608A1AAD8C}"/>
          </ac:spMkLst>
        </pc:spChg>
        <pc:spChg chg="add del mod">
          <ac:chgData name="Miklavž Šef" userId="7bd3ccba-e75b-4b84-8b79-d4862ed2355a" providerId="ADAL" clId="{B217048E-5225-46CE-913D-FE642571A7FC}" dt="2020-09-17T04:24:36.390" v="1100" actId="478"/>
          <ac:spMkLst>
            <pc:docMk/>
            <pc:sldMk cId="3541101762" sldId="270"/>
            <ac:spMk id="17" creationId="{0414E0D7-48A5-44C0-B068-14599CB1A5FA}"/>
          </ac:spMkLst>
        </pc:spChg>
        <pc:spChg chg="add del mod">
          <ac:chgData name="Miklavž Šef" userId="7bd3ccba-e75b-4b84-8b79-d4862ed2355a" providerId="ADAL" clId="{B217048E-5225-46CE-913D-FE642571A7FC}" dt="2020-09-17T04:29:59.917" v="1147" actId="478"/>
          <ac:spMkLst>
            <pc:docMk/>
            <pc:sldMk cId="3541101762" sldId="270"/>
            <ac:spMk id="18" creationId="{8E27A432-48EC-4A8D-B894-C4DD58892DB0}"/>
          </ac:spMkLst>
        </pc:spChg>
        <pc:picChg chg="add mod modCrop">
          <ac:chgData name="Miklavž Šef" userId="7bd3ccba-e75b-4b84-8b79-d4862ed2355a" providerId="ADAL" clId="{B217048E-5225-46CE-913D-FE642571A7FC}" dt="2020-09-17T04:24:49.327" v="1103" actId="1076"/>
          <ac:picMkLst>
            <pc:docMk/>
            <pc:sldMk cId="3541101762" sldId="270"/>
            <ac:picMk id="5" creationId="{7402FDAF-9D72-416C-9017-30C426F61B98}"/>
          </ac:picMkLst>
        </pc:picChg>
        <pc:picChg chg="del">
          <ac:chgData name="Miklavž Šef" userId="7bd3ccba-e75b-4b84-8b79-d4862ed2355a" providerId="ADAL" clId="{B217048E-5225-46CE-913D-FE642571A7FC}" dt="2020-09-17T03:28:39.208" v="100" actId="478"/>
          <ac:picMkLst>
            <pc:docMk/>
            <pc:sldMk cId="3541101762" sldId="270"/>
            <ac:picMk id="8" creationId="{F8289BDB-3546-934C-95FE-39770B237B67}"/>
          </ac:picMkLst>
        </pc:picChg>
        <pc:picChg chg="del">
          <ac:chgData name="Miklavž Šef" userId="7bd3ccba-e75b-4b84-8b79-d4862ed2355a" providerId="ADAL" clId="{B217048E-5225-46CE-913D-FE642571A7FC}" dt="2020-09-17T03:28:38.523" v="99" actId="478"/>
          <ac:picMkLst>
            <pc:docMk/>
            <pc:sldMk cId="3541101762" sldId="270"/>
            <ac:picMk id="9" creationId="{BD215F93-4E9B-764A-ACB2-582588EF7DA1}"/>
          </ac:picMkLst>
        </pc:picChg>
        <pc:picChg chg="del">
          <ac:chgData name="Miklavž Šef" userId="7bd3ccba-e75b-4b84-8b79-d4862ed2355a" providerId="ADAL" clId="{B217048E-5225-46CE-913D-FE642571A7FC}" dt="2020-09-17T03:28:37.892" v="98" actId="478"/>
          <ac:picMkLst>
            <pc:docMk/>
            <pc:sldMk cId="3541101762" sldId="270"/>
            <ac:picMk id="10" creationId="{07E7F7D1-E81B-E144-9F7A-5E4AF9E5FF9B}"/>
          </ac:picMkLst>
        </pc:picChg>
        <pc:picChg chg="add mod">
          <ac:chgData name="Miklavž Šef" userId="7bd3ccba-e75b-4b84-8b79-d4862ed2355a" providerId="ADAL" clId="{B217048E-5225-46CE-913D-FE642571A7FC}" dt="2020-09-17T04:24:40.066" v="1101" actId="1076"/>
          <ac:picMkLst>
            <pc:docMk/>
            <pc:sldMk cId="3541101762" sldId="270"/>
            <ac:picMk id="12" creationId="{CF1D38A8-D965-45B1-A120-154BF017D07E}"/>
          </ac:picMkLst>
        </pc:picChg>
        <pc:picChg chg="add">
          <ac:chgData name="Miklavž Šef" userId="7bd3ccba-e75b-4b84-8b79-d4862ed2355a" providerId="ADAL" clId="{B217048E-5225-46CE-913D-FE642571A7FC}" dt="2020-09-17T03:30:52.142" v="129"/>
          <ac:picMkLst>
            <pc:docMk/>
            <pc:sldMk cId="3541101762" sldId="270"/>
            <ac:picMk id="14" creationId="{1F07DB3F-4889-48F5-B62B-E6E40FD423CE}"/>
          </ac:picMkLst>
        </pc:picChg>
        <pc:picChg chg="add del mod">
          <ac:chgData name="Miklavž Šef" userId="7bd3ccba-e75b-4b84-8b79-d4862ed2355a" providerId="ADAL" clId="{B217048E-5225-46CE-913D-FE642571A7FC}" dt="2020-09-17T03:54:19.268" v="579" actId="478"/>
          <ac:picMkLst>
            <pc:docMk/>
            <pc:sldMk cId="3541101762" sldId="270"/>
            <ac:picMk id="16" creationId="{246D0A44-E68F-4502-9E0B-E7327BF04BA9}"/>
          </ac:picMkLst>
        </pc:picChg>
      </pc:sldChg>
      <pc:sldChg chg="modSp del">
        <pc:chgData name="Miklavž Šef" userId="7bd3ccba-e75b-4b84-8b79-d4862ed2355a" providerId="ADAL" clId="{B217048E-5225-46CE-913D-FE642571A7FC}" dt="2020-09-17T03:50:38.030" v="569" actId="2696"/>
        <pc:sldMkLst>
          <pc:docMk/>
          <pc:sldMk cId="3526572618" sldId="271"/>
        </pc:sldMkLst>
        <pc:spChg chg="mod">
          <ac:chgData name="Miklavž Šef" userId="7bd3ccba-e75b-4b84-8b79-d4862ed2355a" providerId="ADAL" clId="{B217048E-5225-46CE-913D-FE642571A7FC}" dt="2020-09-17T03:27:44.331" v="85"/>
          <ac:spMkLst>
            <pc:docMk/>
            <pc:sldMk cId="3526572618" sldId="271"/>
            <ac:spMk id="2" creationId="{222532F7-6853-EE43-81AB-01933527C976}"/>
          </ac:spMkLst>
        </pc:spChg>
      </pc:sldChg>
      <pc:sldChg chg="addSp delSp modSp add del">
        <pc:chgData name="Miklavž Šef" userId="7bd3ccba-e75b-4b84-8b79-d4862ed2355a" providerId="ADAL" clId="{B217048E-5225-46CE-913D-FE642571A7FC}" dt="2020-09-17T08:30:15.397" v="3279" actId="2696"/>
        <pc:sldMkLst>
          <pc:docMk/>
          <pc:sldMk cId="3022896283" sldId="272"/>
        </pc:sldMkLst>
        <pc:spChg chg="mod">
          <ac:chgData name="Miklavž Šef" userId="7bd3ccba-e75b-4b84-8b79-d4862ed2355a" providerId="ADAL" clId="{B217048E-5225-46CE-913D-FE642571A7FC}" dt="2020-09-17T03:47:49.793" v="381" actId="20577"/>
          <ac:spMkLst>
            <pc:docMk/>
            <pc:sldMk cId="3022896283" sldId="272"/>
            <ac:spMk id="2" creationId="{222532F7-6853-EE43-81AB-01933527C976}"/>
          </ac:spMkLst>
        </pc:spChg>
        <pc:spChg chg="del mod">
          <ac:chgData name="Miklavž Šef" userId="7bd3ccba-e75b-4b84-8b79-d4862ed2355a" providerId="ADAL" clId="{B217048E-5225-46CE-913D-FE642571A7FC}" dt="2020-09-17T08:25:50.683" v="3184" actId="478"/>
          <ac:spMkLst>
            <pc:docMk/>
            <pc:sldMk cId="3022896283" sldId="272"/>
            <ac:spMk id="3" creationId="{83291451-109B-3044-9237-FFB88CA9D803}"/>
          </ac:spMkLst>
        </pc:spChg>
        <pc:spChg chg="add mod">
          <ac:chgData name="Miklavž Šef" userId="7bd3ccba-e75b-4b84-8b79-d4862ed2355a" providerId="ADAL" clId="{B217048E-5225-46CE-913D-FE642571A7FC}" dt="2020-09-17T08:29:25.917" v="3272" actId="14100"/>
          <ac:spMkLst>
            <pc:docMk/>
            <pc:sldMk cId="3022896283" sldId="272"/>
            <ac:spMk id="7" creationId="{F71CF1CA-189F-4544-A537-8C558390E651}"/>
          </ac:spMkLst>
        </pc:spChg>
      </pc:sldChg>
      <pc:sldChg chg="addSp delSp modSp add modAnim">
        <pc:chgData name="Miklavž Šef" userId="7bd3ccba-e75b-4b84-8b79-d4862ed2355a" providerId="ADAL" clId="{B217048E-5225-46CE-913D-FE642571A7FC}" dt="2020-09-17T08:31:19.587" v="3302" actId="20577"/>
        <pc:sldMkLst>
          <pc:docMk/>
          <pc:sldMk cId="543450765" sldId="273"/>
        </pc:sldMkLst>
        <pc:spChg chg="mod">
          <ac:chgData name="Miklavž Šef" userId="7bd3ccba-e75b-4b84-8b79-d4862ed2355a" providerId="ADAL" clId="{B217048E-5225-46CE-913D-FE642571A7FC}" dt="2020-09-17T08:31:19.587" v="3302" actId="20577"/>
          <ac:spMkLst>
            <pc:docMk/>
            <pc:sldMk cId="543450765" sldId="273"/>
            <ac:spMk id="2" creationId="{222532F7-6853-EE43-81AB-01933527C976}"/>
          </ac:spMkLst>
        </pc:spChg>
        <pc:spChg chg="del">
          <ac:chgData name="Miklavž Šef" userId="7bd3ccba-e75b-4b84-8b79-d4862ed2355a" providerId="ADAL" clId="{B217048E-5225-46CE-913D-FE642571A7FC}" dt="2020-09-17T08:19:24.295" v="2961" actId="478"/>
          <ac:spMkLst>
            <pc:docMk/>
            <pc:sldMk cId="543450765" sldId="273"/>
            <ac:spMk id="3" creationId="{83291451-109B-3044-9237-FFB88CA9D803}"/>
          </ac:spMkLst>
        </pc:spChg>
        <pc:spChg chg="add del mod">
          <ac:chgData name="Miklavž Šef" userId="7bd3ccba-e75b-4b84-8b79-d4862ed2355a" providerId="ADAL" clId="{B217048E-5225-46CE-913D-FE642571A7FC}" dt="2020-09-17T08:25:54.833" v="3186" actId="478"/>
          <ac:spMkLst>
            <pc:docMk/>
            <pc:sldMk cId="543450765" sldId="273"/>
            <ac:spMk id="7" creationId="{BC22FC67-A468-446C-ABFB-BA4F3CA5052B}"/>
          </ac:spMkLst>
        </pc:spChg>
        <pc:spChg chg="add del mod">
          <ac:chgData name="Miklavž Šef" userId="7bd3ccba-e75b-4b84-8b79-d4862ed2355a" providerId="ADAL" clId="{B217048E-5225-46CE-913D-FE642571A7FC}" dt="2020-09-17T08:31:12.196" v="3284" actId="478"/>
          <ac:spMkLst>
            <pc:docMk/>
            <pc:sldMk cId="543450765" sldId="273"/>
            <ac:spMk id="8" creationId="{51811E50-22CE-4596-8AD1-D22B381B4B67}"/>
          </ac:spMkLst>
        </pc:spChg>
      </pc:sldChg>
      <pc:sldChg chg="addSp delSp modSp add modAnim">
        <pc:chgData name="Miklavž Šef" userId="7bd3ccba-e75b-4b84-8b79-d4862ed2355a" providerId="ADAL" clId="{B217048E-5225-46CE-913D-FE642571A7FC}" dt="2020-09-17T10:54:42.601" v="3884"/>
        <pc:sldMkLst>
          <pc:docMk/>
          <pc:sldMk cId="4054485901" sldId="274"/>
        </pc:sldMkLst>
        <pc:spChg chg="mod">
          <ac:chgData name="Miklavž Šef" userId="7bd3ccba-e75b-4b84-8b79-d4862ed2355a" providerId="ADAL" clId="{B217048E-5225-46CE-913D-FE642571A7FC}" dt="2020-09-17T07:28:07.289" v="1873" actId="313"/>
          <ac:spMkLst>
            <pc:docMk/>
            <pc:sldMk cId="4054485901" sldId="274"/>
            <ac:spMk id="2" creationId="{222532F7-6853-EE43-81AB-01933527C976}"/>
          </ac:spMkLst>
        </pc:spChg>
        <pc:spChg chg="del">
          <ac:chgData name="Miklavž Šef" userId="7bd3ccba-e75b-4b84-8b79-d4862ed2355a" providerId="ADAL" clId="{B217048E-5225-46CE-913D-FE642571A7FC}" dt="2020-09-17T07:23:09.286" v="1765" actId="478"/>
          <ac:spMkLst>
            <pc:docMk/>
            <pc:sldMk cId="4054485901" sldId="274"/>
            <ac:spMk id="3" creationId="{83291451-109B-3044-9237-FFB88CA9D803}"/>
          </ac:spMkLst>
        </pc:spChg>
        <pc:spChg chg="add mod">
          <ac:chgData name="Miklavž Šef" userId="7bd3ccba-e75b-4b84-8b79-d4862ed2355a" providerId="ADAL" clId="{B217048E-5225-46CE-913D-FE642571A7FC}" dt="2020-09-17T08:00:00.410" v="2633" actId="14100"/>
          <ac:spMkLst>
            <pc:docMk/>
            <pc:sldMk cId="4054485901" sldId="274"/>
            <ac:spMk id="7" creationId="{E427C342-FAA0-44BA-91F9-82A4AECB19EE}"/>
          </ac:spMkLst>
        </pc:spChg>
        <pc:spChg chg="add mod">
          <ac:chgData name="Miklavž Šef" userId="7bd3ccba-e75b-4b84-8b79-d4862ed2355a" providerId="ADAL" clId="{B217048E-5225-46CE-913D-FE642571A7FC}" dt="2020-09-17T07:58:35.270" v="2610" actId="1076"/>
          <ac:spMkLst>
            <pc:docMk/>
            <pc:sldMk cId="4054485901" sldId="274"/>
            <ac:spMk id="8" creationId="{E29CC80C-DE95-4788-A333-6BD7BB1E096A}"/>
          </ac:spMkLst>
        </pc:spChg>
        <pc:spChg chg="add mod">
          <ac:chgData name="Miklavž Šef" userId="7bd3ccba-e75b-4b84-8b79-d4862ed2355a" providerId="ADAL" clId="{B217048E-5225-46CE-913D-FE642571A7FC}" dt="2020-09-17T07:58:53.190" v="2612" actId="1076"/>
          <ac:spMkLst>
            <pc:docMk/>
            <pc:sldMk cId="4054485901" sldId="274"/>
            <ac:spMk id="9" creationId="{092B4644-E552-4F72-94F0-6B9AE1F40B5A}"/>
          </ac:spMkLst>
        </pc:spChg>
        <pc:spChg chg="add mod">
          <ac:chgData name="Miklavž Šef" userId="7bd3ccba-e75b-4b84-8b79-d4862ed2355a" providerId="ADAL" clId="{B217048E-5225-46CE-913D-FE642571A7FC}" dt="2020-09-17T07:58:44.175" v="2611" actId="1076"/>
          <ac:spMkLst>
            <pc:docMk/>
            <pc:sldMk cId="4054485901" sldId="274"/>
            <ac:spMk id="10" creationId="{4226115C-FB99-4676-BB15-B25D3DCD6A56}"/>
          </ac:spMkLst>
        </pc:spChg>
        <pc:spChg chg="add mod">
          <ac:chgData name="Miklavž Šef" userId="7bd3ccba-e75b-4b84-8b79-d4862ed2355a" providerId="ADAL" clId="{B217048E-5225-46CE-913D-FE642571A7FC}" dt="2020-09-17T07:59:01.290" v="2614"/>
          <ac:spMkLst>
            <pc:docMk/>
            <pc:sldMk cId="4054485901" sldId="274"/>
            <ac:spMk id="11" creationId="{87DBDE82-3A64-417B-9950-25903416F786}"/>
          </ac:spMkLst>
        </pc:spChg>
        <pc:spChg chg="add del">
          <ac:chgData name="Miklavž Šef" userId="7bd3ccba-e75b-4b84-8b79-d4862ed2355a" providerId="ADAL" clId="{B217048E-5225-46CE-913D-FE642571A7FC}" dt="2020-09-17T07:54:28.977" v="2466" actId="478"/>
          <ac:spMkLst>
            <pc:docMk/>
            <pc:sldMk cId="4054485901" sldId="274"/>
            <ac:spMk id="12" creationId="{D32C2E32-09B5-4F26-BD95-0265AFA296FD}"/>
          </ac:spMkLst>
        </pc:spChg>
        <pc:spChg chg="add del mod">
          <ac:chgData name="Miklavž Šef" userId="7bd3ccba-e75b-4b84-8b79-d4862ed2355a" providerId="ADAL" clId="{B217048E-5225-46CE-913D-FE642571A7FC}" dt="2020-09-17T07:59:36.370" v="2628"/>
          <ac:spMkLst>
            <pc:docMk/>
            <pc:sldMk cId="4054485901" sldId="274"/>
            <ac:spMk id="13" creationId="{8632CFBE-BC8B-4F39-9027-D5CBFCDAA0AF}"/>
          </ac:spMkLst>
        </pc:spChg>
      </pc:sldChg>
      <pc:sldChg chg="addSp delSp modSp add">
        <pc:chgData name="Miklavž Šef" userId="7bd3ccba-e75b-4b84-8b79-d4862ed2355a" providerId="ADAL" clId="{B217048E-5225-46CE-913D-FE642571A7FC}" dt="2020-09-17T07:25:00.720" v="1858" actId="20577"/>
        <pc:sldMkLst>
          <pc:docMk/>
          <pc:sldMk cId="4050210815" sldId="275"/>
        </pc:sldMkLst>
        <pc:spChg chg="mod">
          <ac:chgData name="Miklavž Šef" userId="7bd3ccba-e75b-4b84-8b79-d4862ed2355a" providerId="ADAL" clId="{B217048E-5225-46CE-913D-FE642571A7FC}" dt="2020-09-17T07:25:00.720" v="1858" actId="20577"/>
          <ac:spMkLst>
            <pc:docMk/>
            <pc:sldMk cId="4050210815" sldId="275"/>
            <ac:spMk id="2" creationId="{222532F7-6853-EE43-81AB-01933527C976}"/>
          </ac:spMkLst>
        </pc:spChg>
        <pc:spChg chg="del mod">
          <ac:chgData name="Miklavž Šef" userId="7bd3ccba-e75b-4b84-8b79-d4862ed2355a" providerId="ADAL" clId="{B217048E-5225-46CE-913D-FE642571A7FC}" dt="2020-09-17T05:54:48.122" v="1494" actId="478"/>
          <ac:spMkLst>
            <pc:docMk/>
            <pc:sldMk cId="4050210815" sldId="275"/>
            <ac:spMk id="3" creationId="{83291451-109B-3044-9237-FFB88CA9D803}"/>
          </ac:spMkLst>
        </pc:spChg>
        <pc:spChg chg="add del mod">
          <ac:chgData name="Miklavž Šef" userId="7bd3ccba-e75b-4b84-8b79-d4862ed2355a" providerId="ADAL" clId="{B217048E-5225-46CE-913D-FE642571A7FC}" dt="2020-09-17T05:55:35.002" v="1509" actId="478"/>
          <ac:spMkLst>
            <pc:docMk/>
            <pc:sldMk cId="4050210815" sldId="275"/>
            <ac:spMk id="7" creationId="{749A61D5-278D-4953-B38E-85F99F484909}"/>
          </ac:spMkLst>
        </pc:spChg>
        <pc:spChg chg="add mod">
          <ac:chgData name="Miklavž Šef" userId="7bd3ccba-e75b-4b84-8b79-d4862ed2355a" providerId="ADAL" clId="{B217048E-5225-46CE-913D-FE642571A7FC}" dt="2020-09-17T07:22:32.126" v="1755" actId="1076"/>
          <ac:spMkLst>
            <pc:docMk/>
            <pc:sldMk cId="4050210815" sldId="275"/>
            <ac:spMk id="8" creationId="{A3D591E9-F83C-4095-BFB5-3768F73AD57B}"/>
          </ac:spMkLst>
        </pc:spChg>
        <pc:spChg chg="add del mod">
          <ac:chgData name="Miklavž Šef" userId="7bd3ccba-e75b-4b84-8b79-d4862ed2355a" providerId="ADAL" clId="{B217048E-5225-46CE-913D-FE642571A7FC}" dt="2020-09-17T07:19:22.337" v="1545" actId="478"/>
          <ac:spMkLst>
            <pc:docMk/>
            <pc:sldMk cId="4050210815" sldId="275"/>
            <ac:spMk id="9" creationId="{605DC1FE-93FF-4BDD-AEC0-FACD25700031}"/>
          </ac:spMkLst>
        </pc:spChg>
      </pc:sldChg>
      <pc:sldChg chg="modSp add">
        <pc:chgData name="Miklavž Šef" userId="7bd3ccba-e75b-4b84-8b79-d4862ed2355a" providerId="ADAL" clId="{B217048E-5225-46CE-913D-FE642571A7FC}" dt="2020-09-17T03:48:15.981" v="405" actId="20577"/>
        <pc:sldMkLst>
          <pc:docMk/>
          <pc:sldMk cId="2597079302" sldId="276"/>
        </pc:sldMkLst>
        <pc:spChg chg="mod">
          <ac:chgData name="Miklavž Šef" userId="7bd3ccba-e75b-4b84-8b79-d4862ed2355a" providerId="ADAL" clId="{B217048E-5225-46CE-913D-FE642571A7FC}" dt="2020-09-17T03:48:15.981" v="405" actId="20577"/>
          <ac:spMkLst>
            <pc:docMk/>
            <pc:sldMk cId="2597079302" sldId="276"/>
            <ac:spMk id="2" creationId="{222532F7-6853-EE43-81AB-01933527C976}"/>
          </ac:spMkLst>
        </pc:spChg>
      </pc:sldChg>
      <pc:sldChg chg="modSp add">
        <pc:chgData name="Miklavž Šef" userId="7bd3ccba-e75b-4b84-8b79-d4862ed2355a" providerId="ADAL" clId="{B217048E-5225-46CE-913D-FE642571A7FC}" dt="2020-09-17T03:48:28.837" v="436" actId="20577"/>
        <pc:sldMkLst>
          <pc:docMk/>
          <pc:sldMk cId="1731119960" sldId="277"/>
        </pc:sldMkLst>
        <pc:spChg chg="mod">
          <ac:chgData name="Miklavž Šef" userId="7bd3ccba-e75b-4b84-8b79-d4862ed2355a" providerId="ADAL" clId="{B217048E-5225-46CE-913D-FE642571A7FC}" dt="2020-09-17T03:48:28.837" v="436" actId="20577"/>
          <ac:spMkLst>
            <pc:docMk/>
            <pc:sldMk cId="1731119960" sldId="277"/>
            <ac:spMk id="2" creationId="{222532F7-6853-EE43-81AB-01933527C976}"/>
          </ac:spMkLst>
        </pc:spChg>
      </pc:sldChg>
      <pc:sldChg chg="modSp add">
        <pc:chgData name="Miklavž Šef" userId="7bd3ccba-e75b-4b84-8b79-d4862ed2355a" providerId="ADAL" clId="{B217048E-5225-46CE-913D-FE642571A7FC}" dt="2020-09-17T03:48:38.924" v="460" actId="20577"/>
        <pc:sldMkLst>
          <pc:docMk/>
          <pc:sldMk cId="3512127395" sldId="278"/>
        </pc:sldMkLst>
        <pc:spChg chg="mod">
          <ac:chgData name="Miklavž Šef" userId="7bd3ccba-e75b-4b84-8b79-d4862ed2355a" providerId="ADAL" clId="{B217048E-5225-46CE-913D-FE642571A7FC}" dt="2020-09-17T03:48:38.924" v="460" actId="20577"/>
          <ac:spMkLst>
            <pc:docMk/>
            <pc:sldMk cId="3512127395" sldId="278"/>
            <ac:spMk id="2" creationId="{222532F7-6853-EE43-81AB-01933527C976}"/>
          </ac:spMkLst>
        </pc:spChg>
      </pc:sldChg>
      <pc:sldChg chg="modSp add">
        <pc:chgData name="Miklavž Šef" userId="7bd3ccba-e75b-4b84-8b79-d4862ed2355a" providerId="ADAL" clId="{B217048E-5225-46CE-913D-FE642571A7FC}" dt="2020-09-17T03:48:50.001" v="475" actId="20577"/>
        <pc:sldMkLst>
          <pc:docMk/>
          <pc:sldMk cId="1635766938" sldId="279"/>
        </pc:sldMkLst>
        <pc:spChg chg="mod">
          <ac:chgData name="Miklavž Šef" userId="7bd3ccba-e75b-4b84-8b79-d4862ed2355a" providerId="ADAL" clId="{B217048E-5225-46CE-913D-FE642571A7FC}" dt="2020-09-17T03:48:50.001" v="475" actId="20577"/>
          <ac:spMkLst>
            <pc:docMk/>
            <pc:sldMk cId="1635766938" sldId="279"/>
            <ac:spMk id="2" creationId="{222532F7-6853-EE43-81AB-01933527C976}"/>
          </ac:spMkLst>
        </pc:spChg>
      </pc:sldChg>
      <pc:sldChg chg="add del">
        <pc:chgData name="Miklavž Šef" userId="7bd3ccba-e75b-4b84-8b79-d4862ed2355a" providerId="ADAL" clId="{B217048E-5225-46CE-913D-FE642571A7FC}" dt="2020-09-17T03:50:04.930" v="568" actId="2696"/>
        <pc:sldMkLst>
          <pc:docMk/>
          <pc:sldMk cId="2278079427" sldId="280"/>
        </pc:sldMkLst>
      </pc:sldChg>
      <pc:sldChg chg="modSp add">
        <pc:chgData name="Miklavž Šef" userId="7bd3ccba-e75b-4b84-8b79-d4862ed2355a" providerId="ADAL" clId="{B217048E-5225-46CE-913D-FE642571A7FC}" dt="2020-09-17T03:49:38.812" v="547" actId="20577"/>
        <pc:sldMkLst>
          <pc:docMk/>
          <pc:sldMk cId="2288675073" sldId="281"/>
        </pc:sldMkLst>
        <pc:spChg chg="mod">
          <ac:chgData name="Miklavž Šef" userId="7bd3ccba-e75b-4b84-8b79-d4862ed2355a" providerId="ADAL" clId="{B217048E-5225-46CE-913D-FE642571A7FC}" dt="2020-09-17T03:49:38.812" v="547" actId="20577"/>
          <ac:spMkLst>
            <pc:docMk/>
            <pc:sldMk cId="2288675073" sldId="281"/>
            <ac:spMk id="2" creationId="{222532F7-6853-EE43-81AB-01933527C976}"/>
          </ac:spMkLst>
        </pc:spChg>
      </pc:sldChg>
      <pc:sldChg chg="modSp add">
        <pc:chgData name="Miklavž Šef" userId="7bd3ccba-e75b-4b84-8b79-d4862ed2355a" providerId="ADAL" clId="{B217048E-5225-46CE-913D-FE642571A7FC}" dt="2020-09-17T03:49:25.717" v="517" actId="20577"/>
        <pc:sldMkLst>
          <pc:docMk/>
          <pc:sldMk cId="895021171" sldId="282"/>
        </pc:sldMkLst>
        <pc:spChg chg="mod">
          <ac:chgData name="Miklavž Šef" userId="7bd3ccba-e75b-4b84-8b79-d4862ed2355a" providerId="ADAL" clId="{B217048E-5225-46CE-913D-FE642571A7FC}" dt="2020-09-17T03:49:25.717" v="517" actId="20577"/>
          <ac:spMkLst>
            <pc:docMk/>
            <pc:sldMk cId="895021171" sldId="282"/>
            <ac:spMk id="2" creationId="{222532F7-6853-EE43-81AB-01933527C976}"/>
          </ac:spMkLst>
        </pc:spChg>
      </pc:sldChg>
      <pc:sldChg chg="modSp add">
        <pc:chgData name="Miklavž Šef" userId="7bd3ccba-e75b-4b84-8b79-d4862ed2355a" providerId="ADAL" clId="{B217048E-5225-46CE-913D-FE642571A7FC}" dt="2020-09-17T03:49:53.859" v="567" actId="20577"/>
        <pc:sldMkLst>
          <pc:docMk/>
          <pc:sldMk cId="1167534690" sldId="283"/>
        </pc:sldMkLst>
        <pc:spChg chg="mod">
          <ac:chgData name="Miklavž Šef" userId="7bd3ccba-e75b-4b84-8b79-d4862ed2355a" providerId="ADAL" clId="{B217048E-5225-46CE-913D-FE642571A7FC}" dt="2020-09-17T03:49:53.859" v="567" actId="20577"/>
          <ac:spMkLst>
            <pc:docMk/>
            <pc:sldMk cId="1167534690" sldId="283"/>
            <ac:spMk id="2" creationId="{222532F7-6853-EE43-81AB-01933527C976}"/>
          </ac:spMkLst>
        </pc:spChg>
      </pc:sldChg>
      <pc:sldChg chg="addSp delSp modSp add modAnim">
        <pc:chgData name="Miklavž Šef" userId="7bd3ccba-e75b-4b84-8b79-d4862ed2355a" providerId="ADAL" clId="{B217048E-5225-46CE-913D-FE642571A7FC}" dt="2020-09-17T07:01:15.978" v="1512" actId="12"/>
        <pc:sldMkLst>
          <pc:docMk/>
          <pc:sldMk cId="775979084" sldId="284"/>
        </pc:sldMkLst>
        <pc:spChg chg="del mod">
          <ac:chgData name="Miklavž Šef" userId="7bd3ccba-e75b-4b84-8b79-d4862ed2355a" providerId="ADAL" clId="{B217048E-5225-46CE-913D-FE642571A7FC}" dt="2020-09-17T03:54:16.633" v="578" actId="478"/>
          <ac:spMkLst>
            <pc:docMk/>
            <pc:sldMk cId="775979084" sldId="284"/>
            <ac:spMk id="3" creationId="{83291451-109B-3044-9237-FFB88CA9D803}"/>
          </ac:spMkLst>
        </pc:spChg>
        <pc:spChg chg="add mod">
          <ac:chgData name="Miklavž Šef" userId="7bd3ccba-e75b-4b84-8b79-d4862ed2355a" providerId="ADAL" clId="{B217048E-5225-46CE-913D-FE642571A7FC}" dt="2020-09-17T04:16:20.904" v="1084" actId="1076"/>
          <ac:spMkLst>
            <pc:docMk/>
            <pc:sldMk cId="775979084" sldId="284"/>
            <ac:spMk id="9" creationId="{B7B96084-AB08-4609-8D8D-5DE2A2DE372E}"/>
          </ac:spMkLst>
        </pc:spChg>
        <pc:spChg chg="add mod">
          <ac:chgData name="Miklavž Šef" userId="7bd3ccba-e75b-4b84-8b79-d4862ed2355a" providerId="ADAL" clId="{B217048E-5225-46CE-913D-FE642571A7FC}" dt="2020-09-17T04:16:29.278" v="1085" actId="1076"/>
          <ac:spMkLst>
            <pc:docMk/>
            <pc:sldMk cId="775979084" sldId="284"/>
            <ac:spMk id="10" creationId="{ED44FEAE-CCBC-438E-8B96-AF1E654EA34A}"/>
          </ac:spMkLst>
        </pc:spChg>
        <pc:spChg chg="add mod">
          <ac:chgData name="Miklavž Šef" userId="7bd3ccba-e75b-4b84-8b79-d4862ed2355a" providerId="ADAL" clId="{B217048E-5225-46CE-913D-FE642571A7FC}" dt="2020-09-17T04:16:50.422" v="1088" actId="1076"/>
          <ac:spMkLst>
            <pc:docMk/>
            <pc:sldMk cId="775979084" sldId="284"/>
            <ac:spMk id="11" creationId="{C53A9BFD-D4AE-4F33-9081-3FC7248FBFD2}"/>
          </ac:spMkLst>
        </pc:spChg>
        <pc:spChg chg="mod">
          <ac:chgData name="Miklavž Šef" userId="7bd3ccba-e75b-4b84-8b79-d4862ed2355a" providerId="ADAL" clId="{B217048E-5225-46CE-913D-FE642571A7FC}" dt="2020-09-17T07:01:15.978" v="1512" actId="12"/>
          <ac:spMkLst>
            <pc:docMk/>
            <pc:sldMk cId="775979084" sldId="284"/>
            <ac:spMk id="15" creationId="{42EE3675-F0D9-43B3-9D5C-C9608A1AAD8C}"/>
          </ac:spMkLst>
        </pc:spChg>
        <pc:picChg chg="del">
          <ac:chgData name="Miklavž Šef" userId="7bd3ccba-e75b-4b84-8b79-d4862ed2355a" providerId="ADAL" clId="{B217048E-5225-46CE-913D-FE642571A7FC}" dt="2020-09-17T03:54:14.138" v="576" actId="478"/>
          <ac:picMkLst>
            <pc:docMk/>
            <pc:sldMk cId="775979084" sldId="284"/>
            <ac:picMk id="12" creationId="{CF1D38A8-D965-45B1-A120-154BF017D07E}"/>
          </ac:picMkLst>
        </pc:picChg>
        <pc:picChg chg="mod">
          <ac:chgData name="Miklavž Šef" userId="7bd3ccba-e75b-4b84-8b79-d4862ed2355a" providerId="ADAL" clId="{B217048E-5225-46CE-913D-FE642571A7FC}" dt="2020-09-17T04:19:09.225" v="1099" actId="1076"/>
          <ac:picMkLst>
            <pc:docMk/>
            <pc:sldMk cId="775979084" sldId="284"/>
            <ac:picMk id="16" creationId="{246D0A44-E68F-4502-9E0B-E7327BF04BA9}"/>
          </ac:picMkLst>
        </pc:picChg>
      </pc:sldChg>
      <pc:sldChg chg="modSp add del">
        <pc:chgData name="Miklavž Šef" userId="7bd3ccba-e75b-4b84-8b79-d4862ed2355a" providerId="ADAL" clId="{B217048E-5225-46CE-913D-FE642571A7FC}" dt="2020-09-17T10:50:44.527" v="3801" actId="2696"/>
        <pc:sldMkLst>
          <pc:docMk/>
          <pc:sldMk cId="1152554325" sldId="285"/>
        </pc:sldMkLst>
        <pc:spChg chg="mod">
          <ac:chgData name="Miklavž Šef" userId="7bd3ccba-e75b-4b84-8b79-d4862ed2355a" providerId="ADAL" clId="{B217048E-5225-46CE-913D-FE642571A7FC}" dt="2020-09-17T04:32:51.396" v="1210" actId="20577"/>
          <ac:spMkLst>
            <pc:docMk/>
            <pc:sldMk cId="1152554325" sldId="285"/>
            <ac:spMk id="2" creationId="{222532F7-6853-EE43-81AB-01933527C976}"/>
          </ac:spMkLst>
        </pc:spChg>
        <pc:spChg chg="mod">
          <ac:chgData name="Miklavž Šef" userId="7bd3ccba-e75b-4b84-8b79-d4862ed2355a" providerId="ADAL" clId="{B217048E-5225-46CE-913D-FE642571A7FC}" dt="2020-09-17T04:32:42.846" v="1199" actId="14100"/>
          <ac:spMkLst>
            <pc:docMk/>
            <pc:sldMk cId="1152554325" sldId="285"/>
            <ac:spMk id="3" creationId="{83291451-109B-3044-9237-FFB88CA9D803}"/>
          </ac:spMkLst>
        </pc:spChg>
      </pc:sldChg>
      <pc:sldChg chg="addSp delSp modSp add">
        <pc:chgData name="Miklavž Šef" userId="7bd3ccba-e75b-4b84-8b79-d4862ed2355a" providerId="ADAL" clId="{B217048E-5225-46CE-913D-FE642571A7FC}" dt="2020-09-17T08:18:40.505" v="2959" actId="20577"/>
        <pc:sldMkLst>
          <pc:docMk/>
          <pc:sldMk cId="3045346003" sldId="286"/>
        </pc:sldMkLst>
        <pc:spChg chg="del">
          <ac:chgData name="Miklavž Šef" userId="7bd3ccba-e75b-4b84-8b79-d4862ed2355a" providerId="ADAL" clId="{B217048E-5225-46CE-913D-FE642571A7FC}" dt="2020-09-17T07:59:46.715" v="2630" actId="478"/>
          <ac:spMkLst>
            <pc:docMk/>
            <pc:sldMk cId="3045346003" sldId="286"/>
            <ac:spMk id="7" creationId="{E427C342-FAA0-44BA-91F9-82A4AECB19EE}"/>
          </ac:spMkLst>
        </pc:spChg>
        <pc:spChg chg="del">
          <ac:chgData name="Miklavž Šef" userId="7bd3ccba-e75b-4b84-8b79-d4862ed2355a" providerId="ADAL" clId="{B217048E-5225-46CE-913D-FE642571A7FC}" dt="2020-09-17T08:03:33.139" v="2721" actId="478"/>
          <ac:spMkLst>
            <pc:docMk/>
            <pc:sldMk cId="3045346003" sldId="286"/>
            <ac:spMk id="8" creationId="{E29CC80C-DE95-4788-A333-6BD7BB1E096A}"/>
          </ac:spMkLst>
        </pc:spChg>
        <pc:spChg chg="del">
          <ac:chgData name="Miklavž Šef" userId="7bd3ccba-e75b-4b84-8b79-d4862ed2355a" providerId="ADAL" clId="{B217048E-5225-46CE-913D-FE642571A7FC}" dt="2020-09-17T08:03:36.509" v="2723" actId="478"/>
          <ac:spMkLst>
            <pc:docMk/>
            <pc:sldMk cId="3045346003" sldId="286"/>
            <ac:spMk id="9" creationId="{092B4644-E552-4F72-94F0-6B9AE1F40B5A}"/>
          </ac:spMkLst>
        </pc:spChg>
        <pc:spChg chg="del">
          <ac:chgData name="Miklavž Šef" userId="7bd3ccba-e75b-4b84-8b79-d4862ed2355a" providerId="ADAL" clId="{B217048E-5225-46CE-913D-FE642571A7FC}" dt="2020-09-17T08:03:34.614" v="2722" actId="478"/>
          <ac:spMkLst>
            <pc:docMk/>
            <pc:sldMk cId="3045346003" sldId="286"/>
            <ac:spMk id="10" creationId="{4226115C-FB99-4676-BB15-B25D3DCD6A56}"/>
          </ac:spMkLst>
        </pc:spChg>
        <pc:spChg chg="mod">
          <ac:chgData name="Miklavž Šef" userId="7bd3ccba-e75b-4b84-8b79-d4862ed2355a" providerId="ADAL" clId="{B217048E-5225-46CE-913D-FE642571A7FC}" dt="2020-09-17T08:18:10.635" v="2956" actId="6549"/>
          <ac:spMkLst>
            <pc:docMk/>
            <pc:sldMk cId="3045346003" sldId="286"/>
            <ac:spMk id="11" creationId="{87DBDE82-3A64-417B-9950-25903416F786}"/>
          </ac:spMkLst>
        </pc:spChg>
        <pc:spChg chg="add mod">
          <ac:chgData name="Miklavž Šef" userId="7bd3ccba-e75b-4b84-8b79-d4862ed2355a" providerId="ADAL" clId="{B217048E-5225-46CE-913D-FE642571A7FC}" dt="2020-09-17T08:18:40.505" v="2959" actId="20577"/>
          <ac:spMkLst>
            <pc:docMk/>
            <pc:sldMk cId="3045346003" sldId="286"/>
            <ac:spMk id="12" creationId="{58F6AC6B-45B0-4F4B-A0B3-90B12B8DDADB}"/>
          </ac:spMkLst>
        </pc:spChg>
      </pc:sldChg>
      <pc:sldChg chg="delSp modSp add delAnim modAnim">
        <pc:chgData name="Miklavž Šef" userId="7bd3ccba-e75b-4b84-8b79-d4862ed2355a" providerId="ADAL" clId="{B217048E-5225-46CE-913D-FE642571A7FC}" dt="2020-09-17T08:34:26.731" v="3359" actId="20577"/>
        <pc:sldMkLst>
          <pc:docMk/>
          <pc:sldMk cId="2473996672" sldId="287"/>
        </pc:sldMkLst>
        <pc:spChg chg="mod">
          <ac:chgData name="Miklavž Šef" userId="7bd3ccba-e75b-4b84-8b79-d4862ed2355a" providerId="ADAL" clId="{B217048E-5225-46CE-913D-FE642571A7FC}" dt="2020-09-17T08:31:31.836" v="3308" actId="20577"/>
          <ac:spMkLst>
            <pc:docMk/>
            <pc:sldMk cId="2473996672" sldId="287"/>
            <ac:spMk id="2" creationId="{222532F7-6853-EE43-81AB-01933527C976}"/>
          </ac:spMkLst>
        </pc:spChg>
        <pc:spChg chg="del">
          <ac:chgData name="Miklavž Šef" userId="7bd3ccba-e75b-4b84-8b79-d4862ed2355a" providerId="ADAL" clId="{B217048E-5225-46CE-913D-FE642571A7FC}" dt="2020-09-17T08:31:23.691" v="3303" actId="478"/>
          <ac:spMkLst>
            <pc:docMk/>
            <pc:sldMk cId="2473996672" sldId="287"/>
            <ac:spMk id="7" creationId="{BC22FC67-A468-446C-ABFB-BA4F3CA5052B}"/>
          </ac:spMkLst>
        </pc:spChg>
        <pc:spChg chg="mod">
          <ac:chgData name="Miklavž Šef" userId="7bd3ccba-e75b-4b84-8b79-d4862ed2355a" providerId="ADAL" clId="{B217048E-5225-46CE-913D-FE642571A7FC}" dt="2020-09-17T08:34:26.731" v="3359" actId="20577"/>
          <ac:spMkLst>
            <pc:docMk/>
            <pc:sldMk cId="2473996672" sldId="287"/>
            <ac:spMk id="8" creationId="{51811E50-22CE-4596-8AD1-D22B381B4B67}"/>
          </ac:spMkLst>
        </pc:spChg>
      </pc:sldChg>
      <pc:sldChg chg="modSp add modNotesTx">
        <pc:chgData name="Miklavž Šef" userId="7bd3ccba-e75b-4b84-8b79-d4862ed2355a" providerId="ADAL" clId="{B217048E-5225-46CE-913D-FE642571A7FC}" dt="2020-09-17T08:42:00.599" v="3526" actId="20577"/>
        <pc:sldMkLst>
          <pc:docMk/>
          <pc:sldMk cId="2186608293" sldId="288"/>
        </pc:sldMkLst>
        <pc:spChg chg="mod">
          <ac:chgData name="Miklavž Šef" userId="7bd3ccba-e75b-4b84-8b79-d4862ed2355a" providerId="ADAL" clId="{B217048E-5225-46CE-913D-FE642571A7FC}" dt="2020-09-17T08:42:00.599" v="3526" actId="20577"/>
          <ac:spMkLst>
            <pc:docMk/>
            <pc:sldMk cId="2186608293" sldId="288"/>
            <ac:spMk id="8" creationId="{51811E50-22CE-4596-8AD1-D22B381B4B67}"/>
          </ac:spMkLst>
        </pc:spChg>
      </pc:sldChg>
      <pc:sldChg chg="modSp add">
        <pc:chgData name="Miklavž Šef" userId="7bd3ccba-e75b-4b84-8b79-d4862ed2355a" providerId="ADAL" clId="{B217048E-5225-46CE-913D-FE642571A7FC}" dt="2020-09-17T08:43:29.283" v="3597" actId="20577"/>
        <pc:sldMkLst>
          <pc:docMk/>
          <pc:sldMk cId="507426620" sldId="289"/>
        </pc:sldMkLst>
        <pc:spChg chg="mod">
          <ac:chgData name="Miklavž Šef" userId="7bd3ccba-e75b-4b84-8b79-d4862ed2355a" providerId="ADAL" clId="{B217048E-5225-46CE-913D-FE642571A7FC}" dt="2020-09-17T08:43:29.283" v="3597" actId="20577"/>
          <ac:spMkLst>
            <pc:docMk/>
            <pc:sldMk cId="507426620" sldId="289"/>
            <ac:spMk id="8" creationId="{51811E50-22CE-4596-8AD1-D22B381B4B67}"/>
          </ac:spMkLst>
        </pc:spChg>
      </pc:sldChg>
      <pc:sldChg chg="modSp add">
        <pc:chgData name="Miklavž Šef" userId="7bd3ccba-e75b-4b84-8b79-d4862ed2355a" providerId="ADAL" clId="{B217048E-5225-46CE-913D-FE642571A7FC}" dt="2020-09-17T10:50:22.952" v="3800" actId="6549"/>
        <pc:sldMkLst>
          <pc:docMk/>
          <pc:sldMk cId="2744002202" sldId="300"/>
        </pc:sldMkLst>
        <pc:spChg chg="mod">
          <ac:chgData name="Miklavž Šef" userId="7bd3ccba-e75b-4b84-8b79-d4862ed2355a" providerId="ADAL" clId="{B217048E-5225-46CE-913D-FE642571A7FC}" dt="2020-09-17T10:43:07.285" v="3615" actId="20577"/>
          <ac:spMkLst>
            <pc:docMk/>
            <pc:sldMk cId="2744002202" sldId="300"/>
            <ac:spMk id="2" creationId="{222532F7-6853-EE43-81AB-01933527C976}"/>
          </ac:spMkLst>
        </pc:spChg>
        <pc:spChg chg="mod">
          <ac:chgData name="Miklavž Šef" userId="7bd3ccba-e75b-4b84-8b79-d4862ed2355a" providerId="ADAL" clId="{B217048E-5225-46CE-913D-FE642571A7FC}" dt="2020-09-17T10:50:22.952" v="3800" actId="6549"/>
          <ac:spMkLst>
            <pc:docMk/>
            <pc:sldMk cId="2744002202" sldId="300"/>
            <ac:spMk id="8" creationId="{51811E50-22CE-4596-8AD1-D22B381B4B67}"/>
          </ac:spMkLst>
        </pc:spChg>
      </pc:sldChg>
    </pc:docChg>
  </pc:docChgLst>
  <pc:docChgLst>
    <pc:chgData name="Miklavž Šef" userId="S::miklavz@os-litija.si::7bd3ccba-e75b-4b84-8b79-d4862ed2355a" providerId="AD" clId="Web-{5ADA89FF-9FFA-7DB2-FEB3-DD47F4D161FC}"/>
    <pc:docChg chg="modSld">
      <pc:chgData name="Miklavž Šef" userId="S::miklavz@os-litija.si::7bd3ccba-e75b-4b84-8b79-d4862ed2355a" providerId="AD" clId="Web-{5ADA89FF-9FFA-7DB2-FEB3-DD47F4D161FC}" dt="2020-09-12T10:07:00.578" v="176" actId="20577"/>
      <pc:docMkLst>
        <pc:docMk/>
      </pc:docMkLst>
      <pc:sldChg chg="addSp delSp modSp mod setBg">
        <pc:chgData name="Miklavž Šef" userId="S::miklavz@os-litija.si::7bd3ccba-e75b-4b84-8b79-d4862ed2355a" providerId="AD" clId="Web-{5ADA89FF-9FFA-7DB2-FEB3-DD47F4D161FC}" dt="2020-09-12T09:46:04.254" v="5"/>
        <pc:sldMkLst>
          <pc:docMk/>
          <pc:sldMk cId="3363321374" sldId="256"/>
        </pc:sldMkLst>
        <pc:spChg chg="mod">
          <ac:chgData name="Miklavž Šef" userId="S::miklavz@os-litija.si::7bd3ccba-e75b-4b84-8b79-d4862ed2355a" providerId="AD" clId="Web-{5ADA89FF-9FFA-7DB2-FEB3-DD47F4D161FC}" dt="2020-09-12T09:46:04.254" v="5"/>
          <ac:spMkLst>
            <pc:docMk/>
            <pc:sldMk cId="3363321374" sldId="256"/>
            <ac:spMk id="2" creationId="{222532F7-6853-EE43-81AB-01933527C976}"/>
          </ac:spMkLst>
        </pc:spChg>
        <pc:spChg chg="mod">
          <ac:chgData name="Miklavž Šef" userId="S::miklavz@os-litija.si::7bd3ccba-e75b-4b84-8b79-d4862ed2355a" providerId="AD" clId="Web-{5ADA89FF-9FFA-7DB2-FEB3-DD47F4D161FC}" dt="2020-09-12T09:46:04.254" v="5"/>
          <ac:spMkLst>
            <pc:docMk/>
            <pc:sldMk cId="3363321374" sldId="256"/>
            <ac:spMk id="3" creationId="{83291451-109B-3044-9237-FFB88CA9D803}"/>
          </ac:spMkLst>
        </pc:spChg>
        <pc:spChg chg="add del">
          <ac:chgData name="Miklavž Šef" userId="S::miklavz@os-litija.si::7bd3ccba-e75b-4b84-8b79-d4862ed2355a" providerId="AD" clId="Web-{5ADA89FF-9FFA-7DB2-FEB3-DD47F4D161FC}" dt="2020-09-12T09:46:04.254" v="5"/>
          <ac:spMkLst>
            <pc:docMk/>
            <pc:sldMk cId="3363321374" sldId="256"/>
            <ac:spMk id="9" creationId="{74426AB7-D619-4515-962A-BC83909EC015}"/>
          </ac:spMkLst>
        </pc:spChg>
        <pc:spChg chg="add del">
          <ac:chgData name="Miklavž Šef" userId="S::miklavz@os-litija.si::7bd3ccba-e75b-4b84-8b79-d4862ed2355a" providerId="AD" clId="Web-{5ADA89FF-9FFA-7DB2-FEB3-DD47F4D161FC}" dt="2020-09-12T09:46:04.254" v="5"/>
          <ac:spMkLst>
            <pc:docMk/>
            <pc:sldMk cId="3363321374" sldId="256"/>
            <ac:spMk id="11" creationId="{DE47DF98-723F-4AAC-ABCF-CACBC438F78F}"/>
          </ac:spMkLst>
        </pc:spChg>
        <pc:picChg chg="add mod">
          <ac:chgData name="Miklavž Šef" userId="S::miklavz@os-litija.si::7bd3ccba-e75b-4b84-8b79-d4862ed2355a" providerId="AD" clId="Web-{5ADA89FF-9FFA-7DB2-FEB3-DD47F4D161FC}" dt="2020-09-12T09:46:04.254" v="5"/>
          <ac:picMkLst>
            <pc:docMk/>
            <pc:sldMk cId="3363321374" sldId="256"/>
            <ac:picMk id="4" creationId="{BD027869-F052-434B-AE10-FDAF16D9500E}"/>
          </ac:picMkLst>
        </pc:picChg>
        <pc:cxnChg chg="add del">
          <ac:chgData name="Miklavž Šef" userId="S::miklavz@os-litija.si::7bd3ccba-e75b-4b84-8b79-d4862ed2355a" providerId="AD" clId="Web-{5ADA89FF-9FFA-7DB2-FEB3-DD47F4D161FC}" dt="2020-09-12T09:46:04.254" v="5"/>
          <ac:cxnSpMkLst>
            <pc:docMk/>
            <pc:sldMk cId="3363321374" sldId="256"/>
            <ac:cxnSpMk id="13" creationId="{EA29FC7C-9308-4FDE-8DCA-405668055B0F}"/>
          </ac:cxnSpMkLst>
        </pc:cxnChg>
      </pc:sldChg>
      <pc:sldChg chg="addSp modSp">
        <pc:chgData name="Miklavž Šef" userId="S::miklavz@os-litija.si::7bd3ccba-e75b-4b84-8b79-d4862ed2355a" providerId="AD" clId="Web-{5ADA89FF-9FFA-7DB2-FEB3-DD47F4D161FC}" dt="2020-09-12T10:06:45.047" v="174" actId="20577"/>
        <pc:sldMkLst>
          <pc:docMk/>
          <pc:sldMk cId="1149120465" sldId="265"/>
        </pc:sldMkLst>
        <pc:spChg chg="mod">
          <ac:chgData name="Miklavž Šef" userId="S::miklavz@os-litija.si::7bd3ccba-e75b-4b84-8b79-d4862ed2355a" providerId="AD" clId="Web-{5ADA89FF-9FFA-7DB2-FEB3-DD47F4D161FC}" dt="2020-09-12T10:02:45.479" v="14" actId="20577"/>
          <ac:spMkLst>
            <pc:docMk/>
            <pc:sldMk cId="1149120465" sldId="265"/>
            <ac:spMk id="2" creationId="{222532F7-6853-EE43-81AB-01933527C976}"/>
          </ac:spMkLst>
        </pc:spChg>
        <pc:spChg chg="mod">
          <ac:chgData name="Miklavž Šef" userId="S::miklavz@os-litija.si::7bd3ccba-e75b-4b84-8b79-d4862ed2355a" providerId="AD" clId="Web-{5ADA89FF-9FFA-7DB2-FEB3-DD47F4D161FC}" dt="2020-09-12T10:06:45.047" v="174" actId="20577"/>
          <ac:spMkLst>
            <pc:docMk/>
            <pc:sldMk cId="1149120465" sldId="265"/>
            <ac:spMk id="3" creationId="{83291451-109B-3044-9237-FFB88CA9D803}"/>
          </ac:spMkLst>
        </pc:spChg>
        <pc:spChg chg="mod">
          <ac:chgData name="Miklavž Šef" userId="S::miklavz@os-litija.si::7bd3ccba-e75b-4b84-8b79-d4862ed2355a" providerId="AD" clId="Web-{5ADA89FF-9FFA-7DB2-FEB3-DD47F4D161FC}" dt="2020-09-12T10:03:41.918" v="46" actId="20577"/>
          <ac:spMkLst>
            <pc:docMk/>
            <pc:sldMk cId="1149120465" sldId="265"/>
            <ac:spMk id="4" creationId="{79B29558-ADF8-1341-943E-B259AA01E14E}"/>
          </ac:spMkLst>
        </pc:spChg>
        <pc:picChg chg="add mod">
          <ac:chgData name="Miklavž Šef" userId="S::miklavz@os-litija.si::7bd3ccba-e75b-4b84-8b79-d4862ed2355a" providerId="AD" clId="Web-{5ADA89FF-9FFA-7DB2-FEB3-DD47F4D161FC}" dt="2020-09-12T10:03:18.089" v="20" actId="1076"/>
          <ac:picMkLst>
            <pc:docMk/>
            <pc:sldMk cId="1149120465" sldId="265"/>
            <ac:picMk id="6" creationId="{AEAD4FD0-8100-44DF-81A2-0FF18444FD04}"/>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EB21A14-6144-EC4B-BEC6-36D2CC92DB02}" type="datetimeFigureOut">
              <a:rPr lang="en-US" smtClean="0"/>
              <a:t>9/17/2020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E3126C1-11A3-6A4A-997E-ED144E772822}" type="slidenum">
              <a:rPr lang="en-US" smtClean="0"/>
              <a:t>‹#›</a:t>
            </a:fld>
            <a:endParaRPr lang="en-US"/>
          </a:p>
        </p:txBody>
      </p:sp>
    </p:spTree>
    <p:extLst>
      <p:ext uri="{BB962C8B-B14F-4D97-AF65-F5344CB8AC3E}">
        <p14:creationId xmlns:p14="http://schemas.microsoft.com/office/powerpoint/2010/main" val="22468240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r>
              <a:rPr lang="sl-SI" sz="1200" kern="1200" dirty="0">
                <a:solidFill>
                  <a:schemeClr val="tx1"/>
                </a:solidFill>
                <a:effectLst/>
                <a:latin typeface="+mn-lt"/>
                <a:ea typeface="+mn-ea"/>
                <a:cs typeface="+mn-cs"/>
              </a:rPr>
              <a:t>1/3 v »živo«, 1/3 interaktivno, 1/3 samostojno delo</a:t>
            </a:r>
          </a:p>
          <a:p>
            <a:r>
              <a:rPr lang="sl-SI" sz="1200" kern="1200" dirty="0">
                <a:solidFill>
                  <a:schemeClr val="tx1"/>
                </a:solidFill>
                <a:effectLst/>
                <a:latin typeface="+mn-lt"/>
                <a:ea typeface="+mn-ea"/>
                <a:cs typeface="+mn-cs"/>
              </a:rPr>
              <a:t>Video posnetki za 1-5 razred dolgi do 7 minut razlage, od 6-9 do 15 minut. </a:t>
            </a:r>
            <a:r>
              <a:rPr lang="sl-SI" sz="1200" kern="1200" dirty="0" err="1">
                <a:solidFill>
                  <a:schemeClr val="tx1"/>
                </a:solidFill>
                <a:effectLst/>
                <a:latin typeface="+mn-lt"/>
                <a:ea typeface="+mn-ea"/>
                <a:cs typeface="+mn-cs"/>
              </a:rPr>
              <a:t>Screencastomatic</a:t>
            </a:r>
            <a:r>
              <a:rPr lang="sl-SI" sz="1200" kern="1200" dirty="0">
                <a:solidFill>
                  <a:schemeClr val="tx1"/>
                </a:solidFill>
                <a:effectLst/>
                <a:latin typeface="+mn-lt"/>
                <a:ea typeface="+mn-ea"/>
                <a:cs typeface="+mn-cs"/>
              </a:rPr>
              <a:t> – posnetki do 15 min brezplačni.</a:t>
            </a:r>
            <a:endParaRPr lang="sl-SI" dirty="0"/>
          </a:p>
        </p:txBody>
      </p:sp>
      <p:sp>
        <p:nvSpPr>
          <p:cNvPr id="4" name="Označba mesta številke diapozitiva 3"/>
          <p:cNvSpPr>
            <a:spLocks noGrp="1"/>
          </p:cNvSpPr>
          <p:nvPr>
            <p:ph type="sldNum" sz="quarter" idx="5"/>
          </p:nvPr>
        </p:nvSpPr>
        <p:spPr/>
        <p:txBody>
          <a:bodyPr/>
          <a:lstStyle/>
          <a:p>
            <a:fld id="{4E3126C1-11A3-6A4A-997E-ED144E772822}" type="slidenum">
              <a:rPr lang="en-US" smtClean="0"/>
              <a:t>6</a:t>
            </a:fld>
            <a:endParaRPr lang="en-US"/>
          </a:p>
        </p:txBody>
      </p:sp>
    </p:spTree>
    <p:extLst>
      <p:ext uri="{BB962C8B-B14F-4D97-AF65-F5344CB8AC3E}">
        <p14:creationId xmlns:p14="http://schemas.microsoft.com/office/powerpoint/2010/main" val="41245350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r>
              <a:rPr lang="sl-SI" sz="1200" kern="1200" dirty="0">
                <a:solidFill>
                  <a:schemeClr val="tx1"/>
                </a:solidFill>
                <a:effectLst/>
                <a:latin typeface="+mn-lt"/>
                <a:ea typeface="+mn-ea"/>
                <a:cs typeface="+mn-cs"/>
              </a:rPr>
              <a:t>Struktura NPZ: </a:t>
            </a:r>
          </a:p>
          <a:p>
            <a:pPr lvl="0"/>
            <a:r>
              <a:rPr lang="sl-SI" sz="1200" kern="1200" dirty="0">
                <a:solidFill>
                  <a:schemeClr val="tx1"/>
                </a:solidFill>
                <a:effectLst/>
                <a:latin typeface="+mn-lt"/>
                <a:ea typeface="+mn-ea"/>
                <a:cs typeface="+mn-cs"/>
              </a:rPr>
              <a:t>objektivnega tipa,</a:t>
            </a:r>
          </a:p>
          <a:p>
            <a:pPr lvl="0"/>
            <a:r>
              <a:rPr lang="sl-SI" sz="1200" kern="1200" dirty="0">
                <a:solidFill>
                  <a:schemeClr val="tx1"/>
                </a:solidFill>
                <a:effectLst/>
                <a:latin typeface="+mn-lt"/>
                <a:ea typeface="+mn-ea"/>
                <a:cs typeface="+mn-cs"/>
              </a:rPr>
              <a:t>kratkih odgovorov,</a:t>
            </a:r>
          </a:p>
          <a:p>
            <a:pPr lvl="0"/>
            <a:r>
              <a:rPr lang="sl-SI" sz="1200" kern="1200" dirty="0">
                <a:solidFill>
                  <a:schemeClr val="tx1"/>
                </a:solidFill>
                <a:effectLst/>
                <a:latin typeface="+mn-lt"/>
                <a:ea typeface="+mn-ea"/>
                <a:cs typeface="+mn-cs"/>
              </a:rPr>
              <a:t>alternativnega tipa,</a:t>
            </a:r>
          </a:p>
          <a:p>
            <a:pPr lvl="0"/>
            <a:r>
              <a:rPr lang="sl-SI" sz="1200" kern="1200" dirty="0">
                <a:solidFill>
                  <a:schemeClr val="tx1"/>
                </a:solidFill>
                <a:effectLst/>
                <a:latin typeface="+mn-lt"/>
                <a:ea typeface="+mn-ea"/>
                <a:cs typeface="+mn-cs"/>
              </a:rPr>
              <a:t>z več možnimi izbirami,</a:t>
            </a:r>
          </a:p>
          <a:p>
            <a:pPr lvl="0"/>
            <a:r>
              <a:rPr lang="sl-SI" sz="1200" kern="1200" dirty="0">
                <a:solidFill>
                  <a:schemeClr val="tx1"/>
                </a:solidFill>
                <a:effectLst/>
                <a:latin typeface="+mn-lt"/>
                <a:ea typeface="+mn-ea"/>
                <a:cs typeface="+mn-cs"/>
              </a:rPr>
              <a:t>povezovanja,</a:t>
            </a:r>
          </a:p>
          <a:p>
            <a:pPr lvl="0"/>
            <a:r>
              <a:rPr lang="sl-SI" sz="1200" kern="1200" dirty="0">
                <a:solidFill>
                  <a:schemeClr val="tx1"/>
                </a:solidFill>
                <a:effectLst/>
                <a:latin typeface="+mn-lt"/>
                <a:ea typeface="+mn-ea"/>
                <a:cs typeface="+mn-cs"/>
              </a:rPr>
              <a:t>urejanja,</a:t>
            </a:r>
          </a:p>
          <a:p>
            <a:pPr lvl="0"/>
            <a:r>
              <a:rPr lang="sl-SI" sz="1200" kern="1200" dirty="0">
                <a:solidFill>
                  <a:schemeClr val="tx1"/>
                </a:solidFill>
                <a:effectLst/>
                <a:latin typeface="+mn-lt"/>
                <a:ea typeface="+mn-ea"/>
                <a:cs typeface="+mn-cs"/>
              </a:rPr>
              <a:t>določanja,</a:t>
            </a:r>
          </a:p>
          <a:p>
            <a:pPr lvl="0"/>
            <a:r>
              <a:rPr lang="sl-SI" sz="1200" kern="1200" dirty="0">
                <a:solidFill>
                  <a:schemeClr val="tx1"/>
                </a:solidFill>
                <a:effectLst/>
                <a:latin typeface="+mn-lt"/>
                <a:ea typeface="+mn-ea"/>
                <a:cs typeface="+mn-cs"/>
              </a:rPr>
              <a:t>dopolnjevanja,</a:t>
            </a:r>
          </a:p>
          <a:p>
            <a:pPr lvl="0"/>
            <a:r>
              <a:rPr lang="sl-SI" sz="1200" kern="1200" dirty="0">
                <a:solidFill>
                  <a:schemeClr val="tx1"/>
                </a:solidFill>
                <a:effectLst/>
                <a:latin typeface="+mn-lt"/>
                <a:ea typeface="+mn-ea"/>
                <a:cs typeface="+mn-cs"/>
              </a:rPr>
              <a:t>kratkih odgovorov,</a:t>
            </a:r>
          </a:p>
          <a:p>
            <a:pPr lvl="0"/>
            <a:r>
              <a:rPr lang="sl-SI" sz="1200" kern="1200" dirty="0">
                <a:solidFill>
                  <a:schemeClr val="tx1"/>
                </a:solidFill>
                <a:effectLst/>
                <a:latin typeface="+mn-lt"/>
                <a:ea typeface="+mn-ea"/>
                <a:cs typeface="+mn-cs"/>
              </a:rPr>
              <a:t>ki zadevajo krajše besedilo (iztočnico),</a:t>
            </a:r>
          </a:p>
          <a:p>
            <a:pPr lvl="0"/>
            <a:r>
              <a:rPr lang="sl-SI" sz="1200" kern="1200" dirty="0">
                <a:solidFill>
                  <a:schemeClr val="tx1"/>
                </a:solidFill>
                <a:effectLst/>
                <a:latin typeface="+mn-lt"/>
                <a:ea typeface="+mn-ea"/>
                <a:cs typeface="+mn-cs"/>
              </a:rPr>
              <a:t>vodeno tvorjenje krajših besedilnih vrst,</a:t>
            </a:r>
          </a:p>
          <a:p>
            <a:pPr lvl="0"/>
            <a:r>
              <a:rPr lang="sl-SI" sz="1200" kern="1200" dirty="0">
                <a:solidFill>
                  <a:schemeClr val="tx1"/>
                </a:solidFill>
                <a:effectLst/>
                <a:latin typeface="+mn-lt"/>
                <a:ea typeface="+mn-ea"/>
                <a:cs typeface="+mn-cs"/>
              </a:rPr>
              <a:t>ki zahtevajo odgovor v obliki računskih postopkov ali grafičnega prikaza,</a:t>
            </a:r>
          </a:p>
          <a:p>
            <a:pPr lvl="0"/>
            <a:r>
              <a:rPr lang="sl-SI" sz="1200" kern="1200" dirty="0">
                <a:solidFill>
                  <a:schemeClr val="tx1"/>
                </a:solidFill>
                <a:effectLst/>
                <a:latin typeface="+mn-lt"/>
                <a:ea typeface="+mn-ea"/>
                <a:cs typeface="+mn-cs"/>
              </a:rPr>
              <a:t>ki zahtevajo utemeljitev odgovora,</a:t>
            </a:r>
          </a:p>
          <a:p>
            <a:pPr lvl="0"/>
            <a:r>
              <a:rPr lang="sl-SI" sz="1200" kern="1200" dirty="0">
                <a:solidFill>
                  <a:schemeClr val="tx1"/>
                </a:solidFill>
                <a:effectLst/>
                <a:latin typeface="+mn-lt"/>
                <a:ea typeface="+mn-ea"/>
                <a:cs typeface="+mn-cs"/>
              </a:rPr>
              <a:t>izbirnega tipa,</a:t>
            </a:r>
          </a:p>
          <a:p>
            <a:pPr lvl="0"/>
            <a:r>
              <a:rPr lang="sl-SI" sz="1200" kern="1200" dirty="0">
                <a:solidFill>
                  <a:schemeClr val="tx1"/>
                </a:solidFill>
                <a:effectLst/>
                <a:latin typeface="+mn-lt"/>
                <a:ea typeface="+mn-ea"/>
                <a:cs typeface="+mn-cs"/>
              </a:rPr>
              <a:t>…</a:t>
            </a:r>
          </a:p>
          <a:p>
            <a:endParaRPr lang="sl-SI" dirty="0"/>
          </a:p>
          <a:p>
            <a:endParaRPr lang="sl-SI" dirty="0"/>
          </a:p>
          <a:p>
            <a:r>
              <a:rPr lang="sl-SI" sz="1200" dirty="0">
                <a:solidFill>
                  <a:srgbClr val="696A6B"/>
                </a:solidFill>
                <a:latin typeface="Arial" panose="020B0604020202020204" pitchFamily="34" charset="0"/>
                <a:cs typeface="Arial" panose="020B0604020202020204" pitchFamily="34" charset="0"/>
              </a:rPr>
              <a:t>Preprečitev goljufanja:, lahko pri sestavi kviza uporabimo mešanje odgovorov ter sestavo različnih vsebin kviza. V kolikor snov ne dovoljuje drugače, lahko termin ocenjevanja znanja omejimo z vnaprejšnjim dogovorom med učiteljem, učenci in ostalimi učitelji, ki poučujejo te učence.</a:t>
            </a:r>
          </a:p>
          <a:p>
            <a:endParaRPr lang="sl-SI" sz="1200" dirty="0">
              <a:solidFill>
                <a:srgbClr val="696A6B"/>
              </a:solidFill>
              <a:latin typeface="Arial" panose="020B0604020202020204" pitchFamily="34" charset="0"/>
              <a:cs typeface="Arial" panose="020B0604020202020204" pitchFamily="34" charset="0"/>
            </a:endParaRPr>
          </a:p>
          <a:p>
            <a:endParaRPr lang="sl-SI" dirty="0"/>
          </a:p>
        </p:txBody>
      </p:sp>
      <p:sp>
        <p:nvSpPr>
          <p:cNvPr id="4" name="Označba mesta številke diapozitiva 3"/>
          <p:cNvSpPr>
            <a:spLocks noGrp="1"/>
          </p:cNvSpPr>
          <p:nvPr>
            <p:ph type="sldNum" sz="quarter" idx="5"/>
          </p:nvPr>
        </p:nvSpPr>
        <p:spPr/>
        <p:txBody>
          <a:bodyPr/>
          <a:lstStyle/>
          <a:p>
            <a:fld id="{4E3126C1-11A3-6A4A-997E-ED144E772822}" type="slidenum">
              <a:rPr lang="en-US" smtClean="0"/>
              <a:t>17</a:t>
            </a:fld>
            <a:endParaRPr lang="en-US"/>
          </a:p>
        </p:txBody>
      </p:sp>
    </p:spTree>
    <p:extLst>
      <p:ext uri="{BB962C8B-B14F-4D97-AF65-F5344CB8AC3E}">
        <p14:creationId xmlns:p14="http://schemas.microsoft.com/office/powerpoint/2010/main" val="3720301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r>
              <a:rPr lang="sl-SI" sz="1200" kern="1200" dirty="0">
                <a:solidFill>
                  <a:schemeClr val="tx1"/>
                </a:solidFill>
                <a:effectLst/>
                <a:latin typeface="+mn-lt"/>
                <a:ea typeface="+mn-ea"/>
                <a:cs typeface="+mn-cs"/>
              </a:rPr>
              <a:t>Struktura NPZ: </a:t>
            </a:r>
          </a:p>
          <a:p>
            <a:pPr lvl="0"/>
            <a:r>
              <a:rPr lang="sl-SI" sz="1200" kern="1200" dirty="0">
                <a:solidFill>
                  <a:schemeClr val="tx1"/>
                </a:solidFill>
                <a:effectLst/>
                <a:latin typeface="+mn-lt"/>
                <a:ea typeface="+mn-ea"/>
                <a:cs typeface="+mn-cs"/>
              </a:rPr>
              <a:t>objektivnega tipa,</a:t>
            </a:r>
          </a:p>
          <a:p>
            <a:pPr lvl="0"/>
            <a:r>
              <a:rPr lang="sl-SI" sz="1200" kern="1200" dirty="0">
                <a:solidFill>
                  <a:schemeClr val="tx1"/>
                </a:solidFill>
                <a:effectLst/>
                <a:latin typeface="+mn-lt"/>
                <a:ea typeface="+mn-ea"/>
                <a:cs typeface="+mn-cs"/>
              </a:rPr>
              <a:t>kratkih odgovorov,</a:t>
            </a:r>
          </a:p>
          <a:p>
            <a:pPr lvl="0"/>
            <a:r>
              <a:rPr lang="sl-SI" sz="1200" kern="1200" dirty="0">
                <a:solidFill>
                  <a:schemeClr val="tx1"/>
                </a:solidFill>
                <a:effectLst/>
                <a:latin typeface="+mn-lt"/>
                <a:ea typeface="+mn-ea"/>
                <a:cs typeface="+mn-cs"/>
              </a:rPr>
              <a:t>alternativnega tipa,</a:t>
            </a:r>
          </a:p>
          <a:p>
            <a:pPr lvl="0"/>
            <a:r>
              <a:rPr lang="sl-SI" sz="1200" kern="1200" dirty="0">
                <a:solidFill>
                  <a:schemeClr val="tx1"/>
                </a:solidFill>
                <a:effectLst/>
                <a:latin typeface="+mn-lt"/>
                <a:ea typeface="+mn-ea"/>
                <a:cs typeface="+mn-cs"/>
              </a:rPr>
              <a:t>z več možnimi izbirami,</a:t>
            </a:r>
          </a:p>
          <a:p>
            <a:pPr lvl="0"/>
            <a:r>
              <a:rPr lang="sl-SI" sz="1200" kern="1200" dirty="0">
                <a:solidFill>
                  <a:schemeClr val="tx1"/>
                </a:solidFill>
                <a:effectLst/>
                <a:latin typeface="+mn-lt"/>
                <a:ea typeface="+mn-ea"/>
                <a:cs typeface="+mn-cs"/>
              </a:rPr>
              <a:t>povezovanja,</a:t>
            </a:r>
          </a:p>
          <a:p>
            <a:pPr lvl="0"/>
            <a:r>
              <a:rPr lang="sl-SI" sz="1200" kern="1200" dirty="0">
                <a:solidFill>
                  <a:schemeClr val="tx1"/>
                </a:solidFill>
                <a:effectLst/>
                <a:latin typeface="+mn-lt"/>
                <a:ea typeface="+mn-ea"/>
                <a:cs typeface="+mn-cs"/>
              </a:rPr>
              <a:t>urejanja,</a:t>
            </a:r>
          </a:p>
          <a:p>
            <a:pPr lvl="0"/>
            <a:r>
              <a:rPr lang="sl-SI" sz="1200" kern="1200" dirty="0">
                <a:solidFill>
                  <a:schemeClr val="tx1"/>
                </a:solidFill>
                <a:effectLst/>
                <a:latin typeface="+mn-lt"/>
                <a:ea typeface="+mn-ea"/>
                <a:cs typeface="+mn-cs"/>
              </a:rPr>
              <a:t>določanja,</a:t>
            </a:r>
          </a:p>
          <a:p>
            <a:pPr lvl="0"/>
            <a:r>
              <a:rPr lang="sl-SI" sz="1200" kern="1200" dirty="0">
                <a:solidFill>
                  <a:schemeClr val="tx1"/>
                </a:solidFill>
                <a:effectLst/>
                <a:latin typeface="+mn-lt"/>
                <a:ea typeface="+mn-ea"/>
                <a:cs typeface="+mn-cs"/>
              </a:rPr>
              <a:t>dopolnjevanja,</a:t>
            </a:r>
          </a:p>
          <a:p>
            <a:pPr lvl="0"/>
            <a:r>
              <a:rPr lang="sl-SI" sz="1200" kern="1200" dirty="0">
                <a:solidFill>
                  <a:schemeClr val="tx1"/>
                </a:solidFill>
                <a:effectLst/>
                <a:latin typeface="+mn-lt"/>
                <a:ea typeface="+mn-ea"/>
                <a:cs typeface="+mn-cs"/>
              </a:rPr>
              <a:t>kratkih odgovorov,</a:t>
            </a:r>
          </a:p>
          <a:p>
            <a:pPr lvl="0"/>
            <a:r>
              <a:rPr lang="sl-SI" sz="1200" kern="1200" dirty="0">
                <a:solidFill>
                  <a:schemeClr val="tx1"/>
                </a:solidFill>
                <a:effectLst/>
                <a:latin typeface="+mn-lt"/>
                <a:ea typeface="+mn-ea"/>
                <a:cs typeface="+mn-cs"/>
              </a:rPr>
              <a:t>ki zadevajo krajše besedilo (iztočnico),</a:t>
            </a:r>
          </a:p>
          <a:p>
            <a:pPr lvl="0"/>
            <a:r>
              <a:rPr lang="sl-SI" sz="1200" kern="1200" dirty="0">
                <a:solidFill>
                  <a:schemeClr val="tx1"/>
                </a:solidFill>
                <a:effectLst/>
                <a:latin typeface="+mn-lt"/>
                <a:ea typeface="+mn-ea"/>
                <a:cs typeface="+mn-cs"/>
              </a:rPr>
              <a:t>vodeno tvorjenje krajših besedilnih vrst,</a:t>
            </a:r>
          </a:p>
          <a:p>
            <a:pPr lvl="0"/>
            <a:r>
              <a:rPr lang="sl-SI" sz="1200" kern="1200" dirty="0">
                <a:solidFill>
                  <a:schemeClr val="tx1"/>
                </a:solidFill>
                <a:effectLst/>
                <a:latin typeface="+mn-lt"/>
                <a:ea typeface="+mn-ea"/>
                <a:cs typeface="+mn-cs"/>
              </a:rPr>
              <a:t>ki zahtevajo odgovor v obliki računskih postopkov ali grafičnega prikaza,</a:t>
            </a:r>
          </a:p>
          <a:p>
            <a:pPr lvl="0"/>
            <a:r>
              <a:rPr lang="sl-SI" sz="1200" kern="1200" dirty="0">
                <a:solidFill>
                  <a:schemeClr val="tx1"/>
                </a:solidFill>
                <a:effectLst/>
                <a:latin typeface="+mn-lt"/>
                <a:ea typeface="+mn-ea"/>
                <a:cs typeface="+mn-cs"/>
              </a:rPr>
              <a:t>ki zahtevajo utemeljitev odgovora,</a:t>
            </a:r>
          </a:p>
          <a:p>
            <a:pPr lvl="0"/>
            <a:r>
              <a:rPr lang="sl-SI" sz="1200" kern="1200" dirty="0">
                <a:solidFill>
                  <a:schemeClr val="tx1"/>
                </a:solidFill>
                <a:effectLst/>
                <a:latin typeface="+mn-lt"/>
                <a:ea typeface="+mn-ea"/>
                <a:cs typeface="+mn-cs"/>
              </a:rPr>
              <a:t>izbirnega tipa,</a:t>
            </a:r>
          </a:p>
          <a:p>
            <a:pPr lvl="0"/>
            <a:r>
              <a:rPr lang="sl-SI" sz="1200" kern="1200" dirty="0">
                <a:solidFill>
                  <a:schemeClr val="tx1"/>
                </a:solidFill>
                <a:effectLst/>
                <a:latin typeface="+mn-lt"/>
                <a:ea typeface="+mn-ea"/>
                <a:cs typeface="+mn-cs"/>
              </a:rPr>
              <a:t>…</a:t>
            </a:r>
          </a:p>
          <a:p>
            <a:endParaRPr lang="sl-SI" dirty="0"/>
          </a:p>
          <a:p>
            <a:endParaRPr lang="sl-SI" dirty="0"/>
          </a:p>
          <a:p>
            <a:r>
              <a:rPr lang="sl-SI" sz="1200" dirty="0">
                <a:solidFill>
                  <a:srgbClr val="696A6B"/>
                </a:solidFill>
                <a:latin typeface="Arial" panose="020B0604020202020204" pitchFamily="34" charset="0"/>
                <a:cs typeface="Arial" panose="020B0604020202020204" pitchFamily="34" charset="0"/>
              </a:rPr>
              <a:t>Preprečitev goljufanja:, lahko pri sestavi kviza uporabimo mešanje odgovorov ter sestavo različnih vsebin kviza. V kolikor snov ne dovoljuje drugače, lahko termin ocenjevanja znanja omejimo z vnaprejšnjim dogovorom med učiteljem, učenci in ostalimi učitelji, ki poučujejo te učence.</a:t>
            </a:r>
          </a:p>
          <a:p>
            <a:endParaRPr lang="sl-SI" sz="1200" dirty="0">
              <a:solidFill>
                <a:srgbClr val="696A6B"/>
              </a:solidFill>
              <a:latin typeface="Arial" panose="020B0604020202020204" pitchFamily="34" charset="0"/>
              <a:cs typeface="Arial" panose="020B0604020202020204" pitchFamily="34" charset="0"/>
            </a:endParaRPr>
          </a:p>
          <a:p>
            <a:endParaRPr lang="sl-SI" dirty="0"/>
          </a:p>
        </p:txBody>
      </p:sp>
      <p:sp>
        <p:nvSpPr>
          <p:cNvPr id="4" name="Označba mesta številke diapozitiva 3"/>
          <p:cNvSpPr>
            <a:spLocks noGrp="1"/>
          </p:cNvSpPr>
          <p:nvPr>
            <p:ph type="sldNum" sz="quarter" idx="5"/>
          </p:nvPr>
        </p:nvSpPr>
        <p:spPr/>
        <p:txBody>
          <a:bodyPr/>
          <a:lstStyle/>
          <a:p>
            <a:fld id="{4E3126C1-11A3-6A4A-997E-ED144E772822}" type="slidenum">
              <a:rPr lang="en-US" smtClean="0"/>
              <a:t>18</a:t>
            </a:fld>
            <a:endParaRPr lang="en-US"/>
          </a:p>
        </p:txBody>
      </p:sp>
    </p:spTree>
    <p:extLst>
      <p:ext uri="{BB962C8B-B14F-4D97-AF65-F5344CB8AC3E}">
        <p14:creationId xmlns:p14="http://schemas.microsoft.com/office/powerpoint/2010/main" val="6272114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r>
              <a:rPr lang="sl-SI" sz="1200" kern="1200" dirty="0">
                <a:solidFill>
                  <a:schemeClr val="tx1"/>
                </a:solidFill>
                <a:effectLst/>
                <a:latin typeface="+mn-lt"/>
                <a:ea typeface="+mn-ea"/>
                <a:cs typeface="+mn-cs"/>
              </a:rPr>
              <a:t>Struktura NPZ: </a:t>
            </a:r>
          </a:p>
          <a:p>
            <a:pPr lvl="0"/>
            <a:r>
              <a:rPr lang="sl-SI" sz="1200" kern="1200" dirty="0">
                <a:solidFill>
                  <a:schemeClr val="tx1"/>
                </a:solidFill>
                <a:effectLst/>
                <a:latin typeface="+mn-lt"/>
                <a:ea typeface="+mn-ea"/>
                <a:cs typeface="+mn-cs"/>
              </a:rPr>
              <a:t>objektivnega tipa,</a:t>
            </a:r>
          </a:p>
          <a:p>
            <a:pPr lvl="0"/>
            <a:r>
              <a:rPr lang="sl-SI" sz="1200" kern="1200" dirty="0">
                <a:solidFill>
                  <a:schemeClr val="tx1"/>
                </a:solidFill>
                <a:effectLst/>
                <a:latin typeface="+mn-lt"/>
                <a:ea typeface="+mn-ea"/>
                <a:cs typeface="+mn-cs"/>
              </a:rPr>
              <a:t>kratkih odgovorov,</a:t>
            </a:r>
          </a:p>
          <a:p>
            <a:pPr lvl="0"/>
            <a:r>
              <a:rPr lang="sl-SI" sz="1200" kern="1200" dirty="0">
                <a:solidFill>
                  <a:schemeClr val="tx1"/>
                </a:solidFill>
                <a:effectLst/>
                <a:latin typeface="+mn-lt"/>
                <a:ea typeface="+mn-ea"/>
                <a:cs typeface="+mn-cs"/>
              </a:rPr>
              <a:t>alternativnega tipa,</a:t>
            </a:r>
          </a:p>
          <a:p>
            <a:pPr lvl="0"/>
            <a:r>
              <a:rPr lang="sl-SI" sz="1200" kern="1200" dirty="0">
                <a:solidFill>
                  <a:schemeClr val="tx1"/>
                </a:solidFill>
                <a:effectLst/>
                <a:latin typeface="+mn-lt"/>
                <a:ea typeface="+mn-ea"/>
                <a:cs typeface="+mn-cs"/>
              </a:rPr>
              <a:t>z več možnimi izbirami,</a:t>
            </a:r>
          </a:p>
          <a:p>
            <a:pPr lvl="0"/>
            <a:r>
              <a:rPr lang="sl-SI" sz="1200" kern="1200" dirty="0">
                <a:solidFill>
                  <a:schemeClr val="tx1"/>
                </a:solidFill>
                <a:effectLst/>
                <a:latin typeface="+mn-lt"/>
                <a:ea typeface="+mn-ea"/>
                <a:cs typeface="+mn-cs"/>
              </a:rPr>
              <a:t>povezovanja,</a:t>
            </a:r>
          </a:p>
          <a:p>
            <a:pPr lvl="0"/>
            <a:r>
              <a:rPr lang="sl-SI" sz="1200" kern="1200" dirty="0">
                <a:solidFill>
                  <a:schemeClr val="tx1"/>
                </a:solidFill>
                <a:effectLst/>
                <a:latin typeface="+mn-lt"/>
                <a:ea typeface="+mn-ea"/>
                <a:cs typeface="+mn-cs"/>
              </a:rPr>
              <a:t>urejanja,</a:t>
            </a:r>
          </a:p>
          <a:p>
            <a:pPr lvl="0"/>
            <a:r>
              <a:rPr lang="sl-SI" sz="1200" kern="1200" dirty="0">
                <a:solidFill>
                  <a:schemeClr val="tx1"/>
                </a:solidFill>
                <a:effectLst/>
                <a:latin typeface="+mn-lt"/>
                <a:ea typeface="+mn-ea"/>
                <a:cs typeface="+mn-cs"/>
              </a:rPr>
              <a:t>določanja,</a:t>
            </a:r>
          </a:p>
          <a:p>
            <a:pPr lvl="0"/>
            <a:r>
              <a:rPr lang="sl-SI" sz="1200" kern="1200" dirty="0">
                <a:solidFill>
                  <a:schemeClr val="tx1"/>
                </a:solidFill>
                <a:effectLst/>
                <a:latin typeface="+mn-lt"/>
                <a:ea typeface="+mn-ea"/>
                <a:cs typeface="+mn-cs"/>
              </a:rPr>
              <a:t>dopolnjevanja,</a:t>
            </a:r>
          </a:p>
          <a:p>
            <a:pPr lvl="0"/>
            <a:r>
              <a:rPr lang="sl-SI" sz="1200" kern="1200" dirty="0">
                <a:solidFill>
                  <a:schemeClr val="tx1"/>
                </a:solidFill>
                <a:effectLst/>
                <a:latin typeface="+mn-lt"/>
                <a:ea typeface="+mn-ea"/>
                <a:cs typeface="+mn-cs"/>
              </a:rPr>
              <a:t>kratkih odgovorov,</a:t>
            </a:r>
          </a:p>
          <a:p>
            <a:pPr lvl="0"/>
            <a:r>
              <a:rPr lang="sl-SI" sz="1200" kern="1200" dirty="0">
                <a:solidFill>
                  <a:schemeClr val="tx1"/>
                </a:solidFill>
                <a:effectLst/>
                <a:latin typeface="+mn-lt"/>
                <a:ea typeface="+mn-ea"/>
                <a:cs typeface="+mn-cs"/>
              </a:rPr>
              <a:t>ki zadevajo krajše besedilo (iztočnico),</a:t>
            </a:r>
          </a:p>
          <a:p>
            <a:pPr lvl="0"/>
            <a:r>
              <a:rPr lang="sl-SI" sz="1200" kern="1200" dirty="0">
                <a:solidFill>
                  <a:schemeClr val="tx1"/>
                </a:solidFill>
                <a:effectLst/>
                <a:latin typeface="+mn-lt"/>
                <a:ea typeface="+mn-ea"/>
                <a:cs typeface="+mn-cs"/>
              </a:rPr>
              <a:t>vodeno tvorjenje krajših besedilnih vrst,</a:t>
            </a:r>
          </a:p>
          <a:p>
            <a:pPr lvl="0"/>
            <a:r>
              <a:rPr lang="sl-SI" sz="1200" kern="1200" dirty="0">
                <a:solidFill>
                  <a:schemeClr val="tx1"/>
                </a:solidFill>
                <a:effectLst/>
                <a:latin typeface="+mn-lt"/>
                <a:ea typeface="+mn-ea"/>
                <a:cs typeface="+mn-cs"/>
              </a:rPr>
              <a:t>ki zahtevajo odgovor v obliki računskih postopkov ali grafičnega prikaza,</a:t>
            </a:r>
          </a:p>
          <a:p>
            <a:pPr lvl="0"/>
            <a:r>
              <a:rPr lang="sl-SI" sz="1200" kern="1200" dirty="0">
                <a:solidFill>
                  <a:schemeClr val="tx1"/>
                </a:solidFill>
                <a:effectLst/>
                <a:latin typeface="+mn-lt"/>
                <a:ea typeface="+mn-ea"/>
                <a:cs typeface="+mn-cs"/>
              </a:rPr>
              <a:t>ki zahtevajo utemeljitev odgovora,</a:t>
            </a:r>
          </a:p>
          <a:p>
            <a:pPr lvl="0"/>
            <a:r>
              <a:rPr lang="sl-SI" sz="1200" kern="1200" dirty="0">
                <a:solidFill>
                  <a:schemeClr val="tx1"/>
                </a:solidFill>
                <a:effectLst/>
                <a:latin typeface="+mn-lt"/>
                <a:ea typeface="+mn-ea"/>
                <a:cs typeface="+mn-cs"/>
              </a:rPr>
              <a:t>izbirnega tipa,</a:t>
            </a:r>
          </a:p>
          <a:p>
            <a:pPr lvl="0"/>
            <a:r>
              <a:rPr lang="sl-SI" sz="1200" kern="1200" dirty="0">
                <a:solidFill>
                  <a:schemeClr val="tx1"/>
                </a:solidFill>
                <a:effectLst/>
                <a:latin typeface="+mn-lt"/>
                <a:ea typeface="+mn-ea"/>
                <a:cs typeface="+mn-cs"/>
              </a:rPr>
              <a:t>…</a:t>
            </a:r>
          </a:p>
          <a:p>
            <a:endParaRPr lang="sl-SI" dirty="0"/>
          </a:p>
          <a:p>
            <a:endParaRPr lang="sl-SI" dirty="0"/>
          </a:p>
          <a:p>
            <a:r>
              <a:rPr lang="sl-SI" sz="1200" dirty="0">
                <a:solidFill>
                  <a:srgbClr val="696A6B"/>
                </a:solidFill>
                <a:latin typeface="Arial" panose="020B0604020202020204" pitchFamily="34" charset="0"/>
                <a:cs typeface="Arial" panose="020B0604020202020204" pitchFamily="34" charset="0"/>
              </a:rPr>
              <a:t>Preprečitev goljufanja:, lahko pri sestavi kviza uporabimo mešanje odgovorov ter sestavo različnih vsebin kviza. V kolikor snov ne dovoljuje drugače, lahko termin ocenjevanja znanja omejimo z vnaprejšnjim dogovorom med učiteljem, učenci in ostalimi učitelji, ki poučujejo te učence.</a:t>
            </a:r>
          </a:p>
          <a:p>
            <a:endParaRPr lang="sl-SI" sz="1200" dirty="0">
              <a:solidFill>
                <a:srgbClr val="696A6B"/>
              </a:solidFill>
              <a:latin typeface="Arial" panose="020B0604020202020204" pitchFamily="34" charset="0"/>
              <a:cs typeface="Arial" panose="020B0604020202020204" pitchFamily="34" charset="0"/>
            </a:endParaRPr>
          </a:p>
          <a:p>
            <a:endParaRPr lang="sl-SI" dirty="0"/>
          </a:p>
        </p:txBody>
      </p:sp>
      <p:sp>
        <p:nvSpPr>
          <p:cNvPr id="4" name="Označba mesta številke diapozitiva 3"/>
          <p:cNvSpPr>
            <a:spLocks noGrp="1"/>
          </p:cNvSpPr>
          <p:nvPr>
            <p:ph type="sldNum" sz="quarter" idx="5"/>
          </p:nvPr>
        </p:nvSpPr>
        <p:spPr/>
        <p:txBody>
          <a:bodyPr/>
          <a:lstStyle/>
          <a:p>
            <a:fld id="{4E3126C1-11A3-6A4A-997E-ED144E772822}" type="slidenum">
              <a:rPr lang="en-US" smtClean="0"/>
              <a:t>19</a:t>
            </a:fld>
            <a:endParaRPr lang="en-US"/>
          </a:p>
        </p:txBody>
      </p:sp>
    </p:spTree>
    <p:extLst>
      <p:ext uri="{BB962C8B-B14F-4D97-AF65-F5344CB8AC3E}">
        <p14:creationId xmlns:p14="http://schemas.microsoft.com/office/powerpoint/2010/main" val="42406552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r>
              <a:rPr lang="sl-SI" sz="1200" kern="1200" dirty="0">
                <a:solidFill>
                  <a:schemeClr val="tx1"/>
                </a:solidFill>
                <a:effectLst/>
                <a:latin typeface="+mn-lt"/>
                <a:ea typeface="+mn-ea"/>
                <a:cs typeface="+mn-cs"/>
              </a:rPr>
              <a:t>Struktura NPZ: </a:t>
            </a:r>
          </a:p>
          <a:p>
            <a:pPr lvl="0"/>
            <a:r>
              <a:rPr lang="sl-SI" sz="1200" kern="1200" dirty="0">
                <a:solidFill>
                  <a:schemeClr val="tx1"/>
                </a:solidFill>
                <a:effectLst/>
                <a:latin typeface="+mn-lt"/>
                <a:ea typeface="+mn-ea"/>
                <a:cs typeface="+mn-cs"/>
              </a:rPr>
              <a:t>objektivnega tipa,</a:t>
            </a:r>
          </a:p>
          <a:p>
            <a:pPr lvl="0"/>
            <a:r>
              <a:rPr lang="sl-SI" sz="1200" kern="1200" dirty="0">
                <a:solidFill>
                  <a:schemeClr val="tx1"/>
                </a:solidFill>
                <a:effectLst/>
                <a:latin typeface="+mn-lt"/>
                <a:ea typeface="+mn-ea"/>
                <a:cs typeface="+mn-cs"/>
              </a:rPr>
              <a:t>kratkih odgovorov,</a:t>
            </a:r>
          </a:p>
          <a:p>
            <a:pPr lvl="0"/>
            <a:r>
              <a:rPr lang="sl-SI" sz="1200" kern="1200" dirty="0">
                <a:solidFill>
                  <a:schemeClr val="tx1"/>
                </a:solidFill>
                <a:effectLst/>
                <a:latin typeface="+mn-lt"/>
                <a:ea typeface="+mn-ea"/>
                <a:cs typeface="+mn-cs"/>
              </a:rPr>
              <a:t>alternativnega tipa,</a:t>
            </a:r>
          </a:p>
          <a:p>
            <a:pPr lvl="0"/>
            <a:r>
              <a:rPr lang="sl-SI" sz="1200" kern="1200" dirty="0">
                <a:solidFill>
                  <a:schemeClr val="tx1"/>
                </a:solidFill>
                <a:effectLst/>
                <a:latin typeface="+mn-lt"/>
                <a:ea typeface="+mn-ea"/>
                <a:cs typeface="+mn-cs"/>
              </a:rPr>
              <a:t>z več možnimi izbirami,</a:t>
            </a:r>
          </a:p>
          <a:p>
            <a:pPr lvl="0"/>
            <a:r>
              <a:rPr lang="sl-SI" sz="1200" kern="1200" dirty="0">
                <a:solidFill>
                  <a:schemeClr val="tx1"/>
                </a:solidFill>
                <a:effectLst/>
                <a:latin typeface="+mn-lt"/>
                <a:ea typeface="+mn-ea"/>
                <a:cs typeface="+mn-cs"/>
              </a:rPr>
              <a:t>povezovanja,</a:t>
            </a:r>
          </a:p>
          <a:p>
            <a:pPr lvl="0"/>
            <a:r>
              <a:rPr lang="sl-SI" sz="1200" kern="1200" dirty="0">
                <a:solidFill>
                  <a:schemeClr val="tx1"/>
                </a:solidFill>
                <a:effectLst/>
                <a:latin typeface="+mn-lt"/>
                <a:ea typeface="+mn-ea"/>
                <a:cs typeface="+mn-cs"/>
              </a:rPr>
              <a:t>urejanja,</a:t>
            </a:r>
          </a:p>
          <a:p>
            <a:pPr lvl="0"/>
            <a:r>
              <a:rPr lang="sl-SI" sz="1200" kern="1200" dirty="0">
                <a:solidFill>
                  <a:schemeClr val="tx1"/>
                </a:solidFill>
                <a:effectLst/>
                <a:latin typeface="+mn-lt"/>
                <a:ea typeface="+mn-ea"/>
                <a:cs typeface="+mn-cs"/>
              </a:rPr>
              <a:t>določanja,</a:t>
            </a:r>
          </a:p>
          <a:p>
            <a:pPr lvl="0"/>
            <a:r>
              <a:rPr lang="sl-SI" sz="1200" kern="1200" dirty="0">
                <a:solidFill>
                  <a:schemeClr val="tx1"/>
                </a:solidFill>
                <a:effectLst/>
                <a:latin typeface="+mn-lt"/>
                <a:ea typeface="+mn-ea"/>
                <a:cs typeface="+mn-cs"/>
              </a:rPr>
              <a:t>dopolnjevanja,</a:t>
            </a:r>
          </a:p>
          <a:p>
            <a:pPr lvl="0"/>
            <a:r>
              <a:rPr lang="sl-SI" sz="1200" kern="1200" dirty="0">
                <a:solidFill>
                  <a:schemeClr val="tx1"/>
                </a:solidFill>
                <a:effectLst/>
                <a:latin typeface="+mn-lt"/>
                <a:ea typeface="+mn-ea"/>
                <a:cs typeface="+mn-cs"/>
              </a:rPr>
              <a:t>kratkih odgovorov,</a:t>
            </a:r>
          </a:p>
          <a:p>
            <a:pPr lvl="0"/>
            <a:r>
              <a:rPr lang="sl-SI" sz="1200" kern="1200" dirty="0">
                <a:solidFill>
                  <a:schemeClr val="tx1"/>
                </a:solidFill>
                <a:effectLst/>
                <a:latin typeface="+mn-lt"/>
                <a:ea typeface="+mn-ea"/>
                <a:cs typeface="+mn-cs"/>
              </a:rPr>
              <a:t>ki zadevajo krajše besedilo (iztočnico),</a:t>
            </a:r>
          </a:p>
          <a:p>
            <a:pPr lvl="0"/>
            <a:r>
              <a:rPr lang="sl-SI" sz="1200" kern="1200" dirty="0">
                <a:solidFill>
                  <a:schemeClr val="tx1"/>
                </a:solidFill>
                <a:effectLst/>
                <a:latin typeface="+mn-lt"/>
                <a:ea typeface="+mn-ea"/>
                <a:cs typeface="+mn-cs"/>
              </a:rPr>
              <a:t>vodeno tvorjenje krajših besedilnih vrst,</a:t>
            </a:r>
          </a:p>
          <a:p>
            <a:pPr lvl="0"/>
            <a:r>
              <a:rPr lang="sl-SI" sz="1200" kern="1200" dirty="0">
                <a:solidFill>
                  <a:schemeClr val="tx1"/>
                </a:solidFill>
                <a:effectLst/>
                <a:latin typeface="+mn-lt"/>
                <a:ea typeface="+mn-ea"/>
                <a:cs typeface="+mn-cs"/>
              </a:rPr>
              <a:t>ki zahtevajo odgovor v obliki računskih postopkov ali grafičnega prikaza,</a:t>
            </a:r>
          </a:p>
          <a:p>
            <a:pPr lvl="0"/>
            <a:r>
              <a:rPr lang="sl-SI" sz="1200" kern="1200" dirty="0">
                <a:solidFill>
                  <a:schemeClr val="tx1"/>
                </a:solidFill>
                <a:effectLst/>
                <a:latin typeface="+mn-lt"/>
                <a:ea typeface="+mn-ea"/>
                <a:cs typeface="+mn-cs"/>
              </a:rPr>
              <a:t>ki zahtevajo utemeljitev odgovora,</a:t>
            </a:r>
          </a:p>
          <a:p>
            <a:pPr lvl="0"/>
            <a:r>
              <a:rPr lang="sl-SI" sz="1200" kern="1200" dirty="0">
                <a:solidFill>
                  <a:schemeClr val="tx1"/>
                </a:solidFill>
                <a:effectLst/>
                <a:latin typeface="+mn-lt"/>
                <a:ea typeface="+mn-ea"/>
                <a:cs typeface="+mn-cs"/>
              </a:rPr>
              <a:t>izbirnega tipa,</a:t>
            </a:r>
          </a:p>
          <a:p>
            <a:pPr lvl="0"/>
            <a:r>
              <a:rPr lang="sl-SI" sz="1200" kern="1200" dirty="0">
                <a:solidFill>
                  <a:schemeClr val="tx1"/>
                </a:solidFill>
                <a:effectLst/>
                <a:latin typeface="+mn-lt"/>
                <a:ea typeface="+mn-ea"/>
                <a:cs typeface="+mn-cs"/>
              </a:rPr>
              <a:t>…</a:t>
            </a:r>
          </a:p>
          <a:p>
            <a:endParaRPr lang="sl-SI" dirty="0"/>
          </a:p>
          <a:p>
            <a:endParaRPr lang="sl-SI" dirty="0"/>
          </a:p>
          <a:p>
            <a:r>
              <a:rPr lang="sl-SI" sz="1200" dirty="0">
                <a:solidFill>
                  <a:srgbClr val="696A6B"/>
                </a:solidFill>
                <a:latin typeface="Arial" panose="020B0604020202020204" pitchFamily="34" charset="0"/>
                <a:cs typeface="Arial" panose="020B0604020202020204" pitchFamily="34" charset="0"/>
              </a:rPr>
              <a:t>Preprečitev goljufanja:, lahko pri sestavi kviza uporabimo mešanje odgovorov ter sestavo različnih vsebin kviza. V kolikor snov ne dovoljuje drugače, lahko termin ocenjevanja znanja omejimo z vnaprejšnjim dogovorom med učiteljem, učenci in ostalimi učitelji, ki poučujejo te učence.</a:t>
            </a:r>
          </a:p>
          <a:p>
            <a:endParaRPr lang="sl-SI" sz="1200" dirty="0">
              <a:solidFill>
                <a:srgbClr val="696A6B"/>
              </a:solidFill>
              <a:latin typeface="Arial" panose="020B0604020202020204" pitchFamily="34" charset="0"/>
              <a:cs typeface="Arial" panose="020B0604020202020204" pitchFamily="34" charset="0"/>
            </a:endParaRPr>
          </a:p>
          <a:p>
            <a:endParaRPr lang="sl-SI" dirty="0"/>
          </a:p>
        </p:txBody>
      </p:sp>
      <p:sp>
        <p:nvSpPr>
          <p:cNvPr id="4" name="Označba mesta številke diapozitiva 3"/>
          <p:cNvSpPr>
            <a:spLocks noGrp="1"/>
          </p:cNvSpPr>
          <p:nvPr>
            <p:ph type="sldNum" sz="quarter" idx="5"/>
          </p:nvPr>
        </p:nvSpPr>
        <p:spPr/>
        <p:txBody>
          <a:bodyPr/>
          <a:lstStyle/>
          <a:p>
            <a:fld id="{4E3126C1-11A3-6A4A-997E-ED144E772822}" type="slidenum">
              <a:rPr lang="en-US" smtClean="0"/>
              <a:t>20</a:t>
            </a:fld>
            <a:endParaRPr lang="en-US"/>
          </a:p>
        </p:txBody>
      </p:sp>
    </p:spTree>
    <p:extLst>
      <p:ext uri="{BB962C8B-B14F-4D97-AF65-F5344CB8AC3E}">
        <p14:creationId xmlns:p14="http://schemas.microsoft.com/office/powerpoint/2010/main" val="36090887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r>
              <a:rPr lang="sl-SI" sz="1200" kern="1200" dirty="0">
                <a:solidFill>
                  <a:schemeClr val="tx1"/>
                </a:solidFill>
                <a:effectLst/>
                <a:latin typeface="+mn-lt"/>
                <a:ea typeface="+mn-ea"/>
                <a:cs typeface="+mn-cs"/>
              </a:rPr>
              <a:t>Struktura NPZ: </a:t>
            </a:r>
          </a:p>
          <a:p>
            <a:pPr lvl="0"/>
            <a:r>
              <a:rPr lang="sl-SI" sz="1200" kern="1200" dirty="0">
                <a:solidFill>
                  <a:schemeClr val="tx1"/>
                </a:solidFill>
                <a:effectLst/>
                <a:latin typeface="+mn-lt"/>
                <a:ea typeface="+mn-ea"/>
                <a:cs typeface="+mn-cs"/>
              </a:rPr>
              <a:t>objektivnega tipa,</a:t>
            </a:r>
          </a:p>
          <a:p>
            <a:pPr lvl="0"/>
            <a:r>
              <a:rPr lang="sl-SI" sz="1200" kern="1200" dirty="0">
                <a:solidFill>
                  <a:schemeClr val="tx1"/>
                </a:solidFill>
                <a:effectLst/>
                <a:latin typeface="+mn-lt"/>
                <a:ea typeface="+mn-ea"/>
                <a:cs typeface="+mn-cs"/>
              </a:rPr>
              <a:t>kratkih odgovorov,</a:t>
            </a:r>
          </a:p>
          <a:p>
            <a:pPr lvl="0"/>
            <a:r>
              <a:rPr lang="sl-SI" sz="1200" kern="1200" dirty="0">
                <a:solidFill>
                  <a:schemeClr val="tx1"/>
                </a:solidFill>
                <a:effectLst/>
                <a:latin typeface="+mn-lt"/>
                <a:ea typeface="+mn-ea"/>
                <a:cs typeface="+mn-cs"/>
              </a:rPr>
              <a:t>alternativnega tipa,</a:t>
            </a:r>
          </a:p>
          <a:p>
            <a:pPr lvl="0"/>
            <a:r>
              <a:rPr lang="sl-SI" sz="1200" kern="1200" dirty="0">
                <a:solidFill>
                  <a:schemeClr val="tx1"/>
                </a:solidFill>
                <a:effectLst/>
                <a:latin typeface="+mn-lt"/>
                <a:ea typeface="+mn-ea"/>
                <a:cs typeface="+mn-cs"/>
              </a:rPr>
              <a:t>z več možnimi izbirami,</a:t>
            </a:r>
          </a:p>
          <a:p>
            <a:pPr lvl="0"/>
            <a:r>
              <a:rPr lang="sl-SI" sz="1200" kern="1200" dirty="0">
                <a:solidFill>
                  <a:schemeClr val="tx1"/>
                </a:solidFill>
                <a:effectLst/>
                <a:latin typeface="+mn-lt"/>
                <a:ea typeface="+mn-ea"/>
                <a:cs typeface="+mn-cs"/>
              </a:rPr>
              <a:t>povezovanja,</a:t>
            </a:r>
          </a:p>
          <a:p>
            <a:pPr lvl="0"/>
            <a:r>
              <a:rPr lang="sl-SI" sz="1200" kern="1200" dirty="0">
                <a:solidFill>
                  <a:schemeClr val="tx1"/>
                </a:solidFill>
                <a:effectLst/>
                <a:latin typeface="+mn-lt"/>
                <a:ea typeface="+mn-ea"/>
                <a:cs typeface="+mn-cs"/>
              </a:rPr>
              <a:t>urejanja,</a:t>
            </a:r>
          </a:p>
          <a:p>
            <a:pPr lvl="0"/>
            <a:r>
              <a:rPr lang="sl-SI" sz="1200" kern="1200" dirty="0">
                <a:solidFill>
                  <a:schemeClr val="tx1"/>
                </a:solidFill>
                <a:effectLst/>
                <a:latin typeface="+mn-lt"/>
                <a:ea typeface="+mn-ea"/>
                <a:cs typeface="+mn-cs"/>
              </a:rPr>
              <a:t>določanja,</a:t>
            </a:r>
          </a:p>
          <a:p>
            <a:pPr lvl="0"/>
            <a:r>
              <a:rPr lang="sl-SI" sz="1200" kern="1200" dirty="0">
                <a:solidFill>
                  <a:schemeClr val="tx1"/>
                </a:solidFill>
                <a:effectLst/>
                <a:latin typeface="+mn-lt"/>
                <a:ea typeface="+mn-ea"/>
                <a:cs typeface="+mn-cs"/>
              </a:rPr>
              <a:t>dopolnjevanja,</a:t>
            </a:r>
          </a:p>
          <a:p>
            <a:pPr lvl="0"/>
            <a:r>
              <a:rPr lang="sl-SI" sz="1200" kern="1200" dirty="0">
                <a:solidFill>
                  <a:schemeClr val="tx1"/>
                </a:solidFill>
                <a:effectLst/>
                <a:latin typeface="+mn-lt"/>
                <a:ea typeface="+mn-ea"/>
                <a:cs typeface="+mn-cs"/>
              </a:rPr>
              <a:t>kratkih odgovorov,</a:t>
            </a:r>
          </a:p>
          <a:p>
            <a:pPr lvl="0"/>
            <a:r>
              <a:rPr lang="sl-SI" sz="1200" kern="1200" dirty="0">
                <a:solidFill>
                  <a:schemeClr val="tx1"/>
                </a:solidFill>
                <a:effectLst/>
                <a:latin typeface="+mn-lt"/>
                <a:ea typeface="+mn-ea"/>
                <a:cs typeface="+mn-cs"/>
              </a:rPr>
              <a:t>ki zadevajo krajše besedilo (iztočnico),</a:t>
            </a:r>
          </a:p>
          <a:p>
            <a:pPr lvl="0"/>
            <a:r>
              <a:rPr lang="sl-SI" sz="1200" kern="1200" dirty="0">
                <a:solidFill>
                  <a:schemeClr val="tx1"/>
                </a:solidFill>
                <a:effectLst/>
                <a:latin typeface="+mn-lt"/>
                <a:ea typeface="+mn-ea"/>
                <a:cs typeface="+mn-cs"/>
              </a:rPr>
              <a:t>vodeno tvorjenje krajših besedilnih vrst,</a:t>
            </a:r>
          </a:p>
          <a:p>
            <a:pPr lvl="0"/>
            <a:r>
              <a:rPr lang="sl-SI" sz="1200" kern="1200" dirty="0">
                <a:solidFill>
                  <a:schemeClr val="tx1"/>
                </a:solidFill>
                <a:effectLst/>
                <a:latin typeface="+mn-lt"/>
                <a:ea typeface="+mn-ea"/>
                <a:cs typeface="+mn-cs"/>
              </a:rPr>
              <a:t>ki zahtevajo odgovor v obliki računskih postopkov ali grafičnega prikaza,</a:t>
            </a:r>
          </a:p>
          <a:p>
            <a:pPr lvl="0"/>
            <a:r>
              <a:rPr lang="sl-SI" sz="1200" kern="1200" dirty="0">
                <a:solidFill>
                  <a:schemeClr val="tx1"/>
                </a:solidFill>
                <a:effectLst/>
                <a:latin typeface="+mn-lt"/>
                <a:ea typeface="+mn-ea"/>
                <a:cs typeface="+mn-cs"/>
              </a:rPr>
              <a:t>ki zahtevajo utemeljitev odgovora,</a:t>
            </a:r>
          </a:p>
          <a:p>
            <a:pPr lvl="0"/>
            <a:r>
              <a:rPr lang="sl-SI" sz="1200" kern="1200" dirty="0">
                <a:solidFill>
                  <a:schemeClr val="tx1"/>
                </a:solidFill>
                <a:effectLst/>
                <a:latin typeface="+mn-lt"/>
                <a:ea typeface="+mn-ea"/>
                <a:cs typeface="+mn-cs"/>
              </a:rPr>
              <a:t>izbirnega tipa,</a:t>
            </a:r>
          </a:p>
          <a:p>
            <a:pPr lvl="0"/>
            <a:r>
              <a:rPr lang="sl-SI" sz="1200" kern="1200" dirty="0">
                <a:solidFill>
                  <a:schemeClr val="tx1"/>
                </a:solidFill>
                <a:effectLst/>
                <a:latin typeface="+mn-lt"/>
                <a:ea typeface="+mn-ea"/>
                <a:cs typeface="+mn-cs"/>
              </a:rPr>
              <a:t>…</a:t>
            </a:r>
          </a:p>
          <a:p>
            <a:endParaRPr lang="sl-SI" dirty="0"/>
          </a:p>
          <a:p>
            <a:endParaRPr lang="sl-SI" dirty="0"/>
          </a:p>
          <a:p>
            <a:r>
              <a:rPr lang="sl-SI" sz="1200" dirty="0">
                <a:solidFill>
                  <a:srgbClr val="696A6B"/>
                </a:solidFill>
                <a:latin typeface="Arial" panose="020B0604020202020204" pitchFamily="34" charset="0"/>
                <a:cs typeface="Arial" panose="020B0604020202020204" pitchFamily="34" charset="0"/>
              </a:rPr>
              <a:t>Preprečitev goljufanja:, lahko pri sestavi kviza uporabimo mešanje odgovorov ter sestavo različnih vsebin kviza. V kolikor snov ne dovoljuje drugače, lahko termin ocenjevanja znanja omejimo z vnaprejšnjim dogovorom med učiteljem, učenci in ostalimi učitelji, ki poučujejo te učence.</a:t>
            </a:r>
          </a:p>
          <a:p>
            <a:endParaRPr lang="sl-SI" sz="1200" dirty="0">
              <a:solidFill>
                <a:srgbClr val="696A6B"/>
              </a:solidFill>
              <a:latin typeface="Arial" panose="020B0604020202020204" pitchFamily="34" charset="0"/>
              <a:cs typeface="Arial" panose="020B0604020202020204" pitchFamily="34" charset="0"/>
            </a:endParaRPr>
          </a:p>
          <a:p>
            <a:endParaRPr lang="sl-SI" dirty="0"/>
          </a:p>
        </p:txBody>
      </p:sp>
      <p:sp>
        <p:nvSpPr>
          <p:cNvPr id="4" name="Označba mesta številke diapozitiva 3"/>
          <p:cNvSpPr>
            <a:spLocks noGrp="1"/>
          </p:cNvSpPr>
          <p:nvPr>
            <p:ph type="sldNum" sz="quarter" idx="5"/>
          </p:nvPr>
        </p:nvSpPr>
        <p:spPr/>
        <p:txBody>
          <a:bodyPr/>
          <a:lstStyle/>
          <a:p>
            <a:fld id="{4E3126C1-11A3-6A4A-997E-ED144E772822}" type="slidenum">
              <a:rPr lang="en-US" smtClean="0"/>
              <a:t>21</a:t>
            </a:fld>
            <a:endParaRPr lang="en-US"/>
          </a:p>
        </p:txBody>
      </p:sp>
    </p:spTree>
    <p:extLst>
      <p:ext uri="{BB962C8B-B14F-4D97-AF65-F5344CB8AC3E}">
        <p14:creationId xmlns:p14="http://schemas.microsoft.com/office/powerpoint/2010/main" val="16902970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r>
              <a:rPr lang="sl-SI" sz="1200" kern="1200" dirty="0">
                <a:solidFill>
                  <a:schemeClr val="tx1"/>
                </a:solidFill>
                <a:effectLst/>
                <a:latin typeface="+mn-lt"/>
                <a:ea typeface="+mn-ea"/>
                <a:cs typeface="+mn-cs"/>
              </a:rPr>
              <a:t>1/3 v »živo«, 1/3 interaktivno, 1/3 samostojno delo</a:t>
            </a:r>
          </a:p>
          <a:p>
            <a:r>
              <a:rPr lang="sl-SI" sz="1200" kern="1200" dirty="0">
                <a:solidFill>
                  <a:schemeClr val="tx1"/>
                </a:solidFill>
                <a:effectLst/>
                <a:latin typeface="+mn-lt"/>
                <a:ea typeface="+mn-ea"/>
                <a:cs typeface="+mn-cs"/>
              </a:rPr>
              <a:t>Video posnetki za 1-5 razred dolgi do 7 minut razlage, od 6-9 do 15 minut. </a:t>
            </a:r>
            <a:r>
              <a:rPr lang="sl-SI" sz="1200" kern="1200" dirty="0" err="1">
                <a:solidFill>
                  <a:schemeClr val="tx1"/>
                </a:solidFill>
                <a:effectLst/>
                <a:latin typeface="+mn-lt"/>
                <a:ea typeface="+mn-ea"/>
                <a:cs typeface="+mn-cs"/>
              </a:rPr>
              <a:t>Screencastomatic</a:t>
            </a:r>
            <a:r>
              <a:rPr lang="sl-SI" sz="1200" kern="1200" dirty="0">
                <a:solidFill>
                  <a:schemeClr val="tx1"/>
                </a:solidFill>
                <a:effectLst/>
                <a:latin typeface="+mn-lt"/>
                <a:ea typeface="+mn-ea"/>
                <a:cs typeface="+mn-cs"/>
              </a:rPr>
              <a:t> – posnetki do 15 min brezplačni.</a:t>
            </a:r>
            <a:endParaRPr lang="sl-SI" dirty="0"/>
          </a:p>
        </p:txBody>
      </p:sp>
      <p:sp>
        <p:nvSpPr>
          <p:cNvPr id="4" name="Označba mesta številke diapozitiva 3"/>
          <p:cNvSpPr>
            <a:spLocks noGrp="1"/>
          </p:cNvSpPr>
          <p:nvPr>
            <p:ph type="sldNum" sz="quarter" idx="5"/>
          </p:nvPr>
        </p:nvSpPr>
        <p:spPr/>
        <p:txBody>
          <a:bodyPr/>
          <a:lstStyle/>
          <a:p>
            <a:fld id="{4E3126C1-11A3-6A4A-997E-ED144E772822}" type="slidenum">
              <a:rPr lang="en-US" smtClean="0"/>
              <a:t>7</a:t>
            </a:fld>
            <a:endParaRPr lang="en-US"/>
          </a:p>
        </p:txBody>
      </p:sp>
    </p:spTree>
    <p:extLst>
      <p:ext uri="{BB962C8B-B14F-4D97-AF65-F5344CB8AC3E}">
        <p14:creationId xmlns:p14="http://schemas.microsoft.com/office/powerpoint/2010/main" val="23399624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r>
              <a:rPr lang="sl-SI" sz="1200" kern="1200" dirty="0">
                <a:solidFill>
                  <a:schemeClr val="tx1"/>
                </a:solidFill>
                <a:effectLst/>
                <a:latin typeface="+mn-lt"/>
                <a:ea typeface="+mn-ea"/>
                <a:cs typeface="+mn-cs"/>
              </a:rPr>
              <a:t>Struktura NPZ: </a:t>
            </a:r>
          </a:p>
          <a:p>
            <a:pPr lvl="0"/>
            <a:r>
              <a:rPr lang="sl-SI" sz="1200" kern="1200" dirty="0">
                <a:solidFill>
                  <a:schemeClr val="tx1"/>
                </a:solidFill>
                <a:effectLst/>
                <a:latin typeface="+mn-lt"/>
                <a:ea typeface="+mn-ea"/>
                <a:cs typeface="+mn-cs"/>
              </a:rPr>
              <a:t>objektivnega tipa,</a:t>
            </a:r>
          </a:p>
          <a:p>
            <a:pPr lvl="0"/>
            <a:r>
              <a:rPr lang="sl-SI" sz="1200" kern="1200" dirty="0">
                <a:solidFill>
                  <a:schemeClr val="tx1"/>
                </a:solidFill>
                <a:effectLst/>
                <a:latin typeface="+mn-lt"/>
                <a:ea typeface="+mn-ea"/>
                <a:cs typeface="+mn-cs"/>
              </a:rPr>
              <a:t>kratkih odgovorov,</a:t>
            </a:r>
          </a:p>
          <a:p>
            <a:pPr lvl="0"/>
            <a:r>
              <a:rPr lang="sl-SI" sz="1200" kern="1200" dirty="0">
                <a:solidFill>
                  <a:schemeClr val="tx1"/>
                </a:solidFill>
                <a:effectLst/>
                <a:latin typeface="+mn-lt"/>
                <a:ea typeface="+mn-ea"/>
                <a:cs typeface="+mn-cs"/>
              </a:rPr>
              <a:t>alternativnega tipa,</a:t>
            </a:r>
          </a:p>
          <a:p>
            <a:pPr lvl="0"/>
            <a:r>
              <a:rPr lang="sl-SI" sz="1200" kern="1200" dirty="0">
                <a:solidFill>
                  <a:schemeClr val="tx1"/>
                </a:solidFill>
                <a:effectLst/>
                <a:latin typeface="+mn-lt"/>
                <a:ea typeface="+mn-ea"/>
                <a:cs typeface="+mn-cs"/>
              </a:rPr>
              <a:t>z več možnimi izbirami,</a:t>
            </a:r>
          </a:p>
          <a:p>
            <a:pPr lvl="0"/>
            <a:r>
              <a:rPr lang="sl-SI" sz="1200" kern="1200" dirty="0">
                <a:solidFill>
                  <a:schemeClr val="tx1"/>
                </a:solidFill>
                <a:effectLst/>
                <a:latin typeface="+mn-lt"/>
                <a:ea typeface="+mn-ea"/>
                <a:cs typeface="+mn-cs"/>
              </a:rPr>
              <a:t>povezovanja,</a:t>
            </a:r>
          </a:p>
          <a:p>
            <a:pPr lvl="0"/>
            <a:r>
              <a:rPr lang="sl-SI" sz="1200" kern="1200" dirty="0">
                <a:solidFill>
                  <a:schemeClr val="tx1"/>
                </a:solidFill>
                <a:effectLst/>
                <a:latin typeface="+mn-lt"/>
                <a:ea typeface="+mn-ea"/>
                <a:cs typeface="+mn-cs"/>
              </a:rPr>
              <a:t>urejanja,</a:t>
            </a:r>
          </a:p>
          <a:p>
            <a:pPr lvl="0"/>
            <a:r>
              <a:rPr lang="sl-SI" sz="1200" kern="1200" dirty="0">
                <a:solidFill>
                  <a:schemeClr val="tx1"/>
                </a:solidFill>
                <a:effectLst/>
                <a:latin typeface="+mn-lt"/>
                <a:ea typeface="+mn-ea"/>
                <a:cs typeface="+mn-cs"/>
              </a:rPr>
              <a:t>določanja,</a:t>
            </a:r>
          </a:p>
          <a:p>
            <a:pPr lvl="0"/>
            <a:r>
              <a:rPr lang="sl-SI" sz="1200" kern="1200" dirty="0">
                <a:solidFill>
                  <a:schemeClr val="tx1"/>
                </a:solidFill>
                <a:effectLst/>
                <a:latin typeface="+mn-lt"/>
                <a:ea typeface="+mn-ea"/>
                <a:cs typeface="+mn-cs"/>
              </a:rPr>
              <a:t>dopolnjevanja,</a:t>
            </a:r>
          </a:p>
          <a:p>
            <a:pPr lvl="0"/>
            <a:r>
              <a:rPr lang="sl-SI" sz="1200" kern="1200" dirty="0">
                <a:solidFill>
                  <a:schemeClr val="tx1"/>
                </a:solidFill>
                <a:effectLst/>
                <a:latin typeface="+mn-lt"/>
                <a:ea typeface="+mn-ea"/>
                <a:cs typeface="+mn-cs"/>
              </a:rPr>
              <a:t>kratkih odgovorov,</a:t>
            </a:r>
          </a:p>
          <a:p>
            <a:pPr lvl="0"/>
            <a:r>
              <a:rPr lang="sl-SI" sz="1200" kern="1200" dirty="0">
                <a:solidFill>
                  <a:schemeClr val="tx1"/>
                </a:solidFill>
                <a:effectLst/>
                <a:latin typeface="+mn-lt"/>
                <a:ea typeface="+mn-ea"/>
                <a:cs typeface="+mn-cs"/>
              </a:rPr>
              <a:t>ki zadevajo krajše besedilo (iztočnico),</a:t>
            </a:r>
          </a:p>
          <a:p>
            <a:pPr lvl="0"/>
            <a:r>
              <a:rPr lang="sl-SI" sz="1200" kern="1200" dirty="0">
                <a:solidFill>
                  <a:schemeClr val="tx1"/>
                </a:solidFill>
                <a:effectLst/>
                <a:latin typeface="+mn-lt"/>
                <a:ea typeface="+mn-ea"/>
                <a:cs typeface="+mn-cs"/>
              </a:rPr>
              <a:t>vodeno tvorjenje krajših besedilnih vrst,</a:t>
            </a:r>
          </a:p>
          <a:p>
            <a:pPr lvl="0"/>
            <a:r>
              <a:rPr lang="sl-SI" sz="1200" kern="1200" dirty="0">
                <a:solidFill>
                  <a:schemeClr val="tx1"/>
                </a:solidFill>
                <a:effectLst/>
                <a:latin typeface="+mn-lt"/>
                <a:ea typeface="+mn-ea"/>
                <a:cs typeface="+mn-cs"/>
              </a:rPr>
              <a:t>ki zahtevajo odgovor v obliki računskih postopkov ali grafičnega prikaza,</a:t>
            </a:r>
          </a:p>
          <a:p>
            <a:pPr lvl="0"/>
            <a:r>
              <a:rPr lang="sl-SI" sz="1200" kern="1200" dirty="0">
                <a:solidFill>
                  <a:schemeClr val="tx1"/>
                </a:solidFill>
                <a:effectLst/>
                <a:latin typeface="+mn-lt"/>
                <a:ea typeface="+mn-ea"/>
                <a:cs typeface="+mn-cs"/>
              </a:rPr>
              <a:t>ki zahtevajo utemeljitev odgovora,</a:t>
            </a:r>
          </a:p>
          <a:p>
            <a:pPr lvl="0"/>
            <a:r>
              <a:rPr lang="sl-SI" sz="1200" kern="1200" dirty="0">
                <a:solidFill>
                  <a:schemeClr val="tx1"/>
                </a:solidFill>
                <a:effectLst/>
                <a:latin typeface="+mn-lt"/>
                <a:ea typeface="+mn-ea"/>
                <a:cs typeface="+mn-cs"/>
              </a:rPr>
              <a:t>izbirnega tipa,</a:t>
            </a:r>
          </a:p>
          <a:p>
            <a:pPr lvl="0"/>
            <a:r>
              <a:rPr lang="sl-SI" sz="1200" kern="1200" dirty="0">
                <a:solidFill>
                  <a:schemeClr val="tx1"/>
                </a:solidFill>
                <a:effectLst/>
                <a:latin typeface="+mn-lt"/>
                <a:ea typeface="+mn-ea"/>
                <a:cs typeface="+mn-cs"/>
              </a:rPr>
              <a:t>…</a:t>
            </a:r>
          </a:p>
          <a:p>
            <a:endParaRPr lang="sl-SI" dirty="0"/>
          </a:p>
          <a:p>
            <a:endParaRPr lang="sl-SI" dirty="0"/>
          </a:p>
          <a:p>
            <a:r>
              <a:rPr lang="sl-SI" sz="1200" dirty="0">
                <a:solidFill>
                  <a:srgbClr val="696A6B"/>
                </a:solidFill>
                <a:latin typeface="Arial" panose="020B0604020202020204" pitchFamily="34" charset="0"/>
                <a:cs typeface="Arial" panose="020B0604020202020204" pitchFamily="34" charset="0"/>
              </a:rPr>
              <a:t>Preprečitev goljufanja:, lahko pri sestavi kviza uporabimo mešanje odgovorov ter sestavo različnih vsebin kviza. V kolikor snov ne dovoljuje drugače, lahko termin ocenjevanja znanja omejimo z vnaprejšnjim dogovorom med učiteljem, učenci in ostalimi učitelji, ki poučujejo te učence.</a:t>
            </a:r>
          </a:p>
          <a:p>
            <a:endParaRPr lang="sl-SI" sz="1200" dirty="0">
              <a:solidFill>
                <a:srgbClr val="696A6B"/>
              </a:solidFill>
              <a:latin typeface="Arial" panose="020B0604020202020204" pitchFamily="34" charset="0"/>
              <a:cs typeface="Arial" panose="020B0604020202020204" pitchFamily="34" charset="0"/>
            </a:endParaRPr>
          </a:p>
          <a:p>
            <a:endParaRPr lang="sl-SI" dirty="0"/>
          </a:p>
        </p:txBody>
      </p:sp>
      <p:sp>
        <p:nvSpPr>
          <p:cNvPr id="4" name="Označba mesta številke diapozitiva 3"/>
          <p:cNvSpPr>
            <a:spLocks noGrp="1"/>
          </p:cNvSpPr>
          <p:nvPr>
            <p:ph type="sldNum" sz="quarter" idx="5"/>
          </p:nvPr>
        </p:nvSpPr>
        <p:spPr/>
        <p:txBody>
          <a:bodyPr/>
          <a:lstStyle/>
          <a:p>
            <a:fld id="{4E3126C1-11A3-6A4A-997E-ED144E772822}" type="slidenum">
              <a:rPr lang="en-US" smtClean="0"/>
              <a:t>10</a:t>
            </a:fld>
            <a:endParaRPr lang="en-US"/>
          </a:p>
        </p:txBody>
      </p:sp>
    </p:spTree>
    <p:extLst>
      <p:ext uri="{BB962C8B-B14F-4D97-AF65-F5344CB8AC3E}">
        <p14:creationId xmlns:p14="http://schemas.microsoft.com/office/powerpoint/2010/main" val="24831703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r>
              <a:rPr lang="sl-SI" sz="1200" kern="1200" dirty="0">
                <a:solidFill>
                  <a:schemeClr val="tx1"/>
                </a:solidFill>
                <a:effectLst/>
                <a:latin typeface="+mn-lt"/>
                <a:ea typeface="+mn-ea"/>
                <a:cs typeface="+mn-cs"/>
              </a:rPr>
              <a:t>Struktura NPZ: </a:t>
            </a:r>
          </a:p>
          <a:p>
            <a:pPr lvl="0"/>
            <a:r>
              <a:rPr lang="sl-SI" sz="1200" kern="1200" dirty="0">
                <a:solidFill>
                  <a:schemeClr val="tx1"/>
                </a:solidFill>
                <a:effectLst/>
                <a:latin typeface="+mn-lt"/>
                <a:ea typeface="+mn-ea"/>
                <a:cs typeface="+mn-cs"/>
              </a:rPr>
              <a:t>objektivnega tipa,</a:t>
            </a:r>
          </a:p>
          <a:p>
            <a:pPr lvl="0"/>
            <a:r>
              <a:rPr lang="sl-SI" sz="1200" kern="1200" dirty="0">
                <a:solidFill>
                  <a:schemeClr val="tx1"/>
                </a:solidFill>
                <a:effectLst/>
                <a:latin typeface="+mn-lt"/>
                <a:ea typeface="+mn-ea"/>
                <a:cs typeface="+mn-cs"/>
              </a:rPr>
              <a:t>kratkih odgovorov,</a:t>
            </a:r>
          </a:p>
          <a:p>
            <a:pPr lvl="0"/>
            <a:r>
              <a:rPr lang="sl-SI" sz="1200" kern="1200" dirty="0">
                <a:solidFill>
                  <a:schemeClr val="tx1"/>
                </a:solidFill>
                <a:effectLst/>
                <a:latin typeface="+mn-lt"/>
                <a:ea typeface="+mn-ea"/>
                <a:cs typeface="+mn-cs"/>
              </a:rPr>
              <a:t>alternativnega tipa,</a:t>
            </a:r>
          </a:p>
          <a:p>
            <a:pPr lvl="0"/>
            <a:r>
              <a:rPr lang="sl-SI" sz="1200" kern="1200" dirty="0">
                <a:solidFill>
                  <a:schemeClr val="tx1"/>
                </a:solidFill>
                <a:effectLst/>
                <a:latin typeface="+mn-lt"/>
                <a:ea typeface="+mn-ea"/>
                <a:cs typeface="+mn-cs"/>
              </a:rPr>
              <a:t>z več možnimi izbirami,</a:t>
            </a:r>
          </a:p>
          <a:p>
            <a:pPr lvl="0"/>
            <a:r>
              <a:rPr lang="sl-SI" sz="1200" kern="1200" dirty="0">
                <a:solidFill>
                  <a:schemeClr val="tx1"/>
                </a:solidFill>
                <a:effectLst/>
                <a:latin typeface="+mn-lt"/>
                <a:ea typeface="+mn-ea"/>
                <a:cs typeface="+mn-cs"/>
              </a:rPr>
              <a:t>povezovanja,</a:t>
            </a:r>
          </a:p>
          <a:p>
            <a:pPr lvl="0"/>
            <a:r>
              <a:rPr lang="sl-SI" sz="1200" kern="1200" dirty="0">
                <a:solidFill>
                  <a:schemeClr val="tx1"/>
                </a:solidFill>
                <a:effectLst/>
                <a:latin typeface="+mn-lt"/>
                <a:ea typeface="+mn-ea"/>
                <a:cs typeface="+mn-cs"/>
              </a:rPr>
              <a:t>urejanja,</a:t>
            </a:r>
          </a:p>
          <a:p>
            <a:pPr lvl="0"/>
            <a:r>
              <a:rPr lang="sl-SI" sz="1200" kern="1200" dirty="0">
                <a:solidFill>
                  <a:schemeClr val="tx1"/>
                </a:solidFill>
                <a:effectLst/>
                <a:latin typeface="+mn-lt"/>
                <a:ea typeface="+mn-ea"/>
                <a:cs typeface="+mn-cs"/>
              </a:rPr>
              <a:t>določanja,</a:t>
            </a:r>
          </a:p>
          <a:p>
            <a:pPr lvl="0"/>
            <a:r>
              <a:rPr lang="sl-SI" sz="1200" kern="1200" dirty="0">
                <a:solidFill>
                  <a:schemeClr val="tx1"/>
                </a:solidFill>
                <a:effectLst/>
                <a:latin typeface="+mn-lt"/>
                <a:ea typeface="+mn-ea"/>
                <a:cs typeface="+mn-cs"/>
              </a:rPr>
              <a:t>dopolnjevanja,</a:t>
            </a:r>
          </a:p>
          <a:p>
            <a:pPr lvl="0"/>
            <a:r>
              <a:rPr lang="sl-SI" sz="1200" kern="1200" dirty="0">
                <a:solidFill>
                  <a:schemeClr val="tx1"/>
                </a:solidFill>
                <a:effectLst/>
                <a:latin typeface="+mn-lt"/>
                <a:ea typeface="+mn-ea"/>
                <a:cs typeface="+mn-cs"/>
              </a:rPr>
              <a:t>kratkih odgovorov,</a:t>
            </a:r>
          </a:p>
          <a:p>
            <a:pPr lvl="0"/>
            <a:r>
              <a:rPr lang="sl-SI" sz="1200" kern="1200" dirty="0">
                <a:solidFill>
                  <a:schemeClr val="tx1"/>
                </a:solidFill>
                <a:effectLst/>
                <a:latin typeface="+mn-lt"/>
                <a:ea typeface="+mn-ea"/>
                <a:cs typeface="+mn-cs"/>
              </a:rPr>
              <a:t>ki zadevajo krajše besedilo (iztočnico),</a:t>
            </a:r>
          </a:p>
          <a:p>
            <a:pPr lvl="0"/>
            <a:r>
              <a:rPr lang="sl-SI" sz="1200" kern="1200" dirty="0">
                <a:solidFill>
                  <a:schemeClr val="tx1"/>
                </a:solidFill>
                <a:effectLst/>
                <a:latin typeface="+mn-lt"/>
                <a:ea typeface="+mn-ea"/>
                <a:cs typeface="+mn-cs"/>
              </a:rPr>
              <a:t>vodeno tvorjenje krajših besedilnih vrst,</a:t>
            </a:r>
          </a:p>
          <a:p>
            <a:pPr lvl="0"/>
            <a:r>
              <a:rPr lang="sl-SI" sz="1200" kern="1200" dirty="0">
                <a:solidFill>
                  <a:schemeClr val="tx1"/>
                </a:solidFill>
                <a:effectLst/>
                <a:latin typeface="+mn-lt"/>
                <a:ea typeface="+mn-ea"/>
                <a:cs typeface="+mn-cs"/>
              </a:rPr>
              <a:t>ki zahtevajo odgovor v obliki računskih postopkov ali grafičnega prikaza,</a:t>
            </a:r>
          </a:p>
          <a:p>
            <a:pPr lvl="0"/>
            <a:r>
              <a:rPr lang="sl-SI" sz="1200" kern="1200" dirty="0">
                <a:solidFill>
                  <a:schemeClr val="tx1"/>
                </a:solidFill>
                <a:effectLst/>
                <a:latin typeface="+mn-lt"/>
                <a:ea typeface="+mn-ea"/>
                <a:cs typeface="+mn-cs"/>
              </a:rPr>
              <a:t>ki zahtevajo utemeljitev odgovora,</a:t>
            </a:r>
          </a:p>
          <a:p>
            <a:pPr lvl="0"/>
            <a:r>
              <a:rPr lang="sl-SI" sz="1200" kern="1200" dirty="0">
                <a:solidFill>
                  <a:schemeClr val="tx1"/>
                </a:solidFill>
                <a:effectLst/>
                <a:latin typeface="+mn-lt"/>
                <a:ea typeface="+mn-ea"/>
                <a:cs typeface="+mn-cs"/>
              </a:rPr>
              <a:t>izbirnega tipa,</a:t>
            </a:r>
          </a:p>
          <a:p>
            <a:pPr lvl="0"/>
            <a:r>
              <a:rPr lang="sl-SI" sz="1200" kern="1200" dirty="0">
                <a:solidFill>
                  <a:schemeClr val="tx1"/>
                </a:solidFill>
                <a:effectLst/>
                <a:latin typeface="+mn-lt"/>
                <a:ea typeface="+mn-ea"/>
                <a:cs typeface="+mn-cs"/>
              </a:rPr>
              <a:t>…</a:t>
            </a:r>
          </a:p>
          <a:p>
            <a:endParaRPr lang="sl-SI" dirty="0"/>
          </a:p>
          <a:p>
            <a:endParaRPr lang="sl-SI" dirty="0"/>
          </a:p>
          <a:p>
            <a:r>
              <a:rPr lang="sl-SI" sz="1200" dirty="0">
                <a:solidFill>
                  <a:srgbClr val="696A6B"/>
                </a:solidFill>
                <a:latin typeface="Arial" panose="020B0604020202020204" pitchFamily="34" charset="0"/>
                <a:cs typeface="Arial" panose="020B0604020202020204" pitchFamily="34" charset="0"/>
              </a:rPr>
              <a:t>Preprečitev goljufanja:, lahko pri sestavi kviza uporabimo mešanje odgovorov ter sestavo različnih vsebin kviza. V kolikor snov ne dovoljuje drugače, lahko termin ocenjevanja znanja omejimo z vnaprejšnjim dogovorom med učiteljem, učenci in ostalimi učitelji, ki poučujejo te učence.</a:t>
            </a:r>
          </a:p>
          <a:p>
            <a:endParaRPr lang="sl-SI" sz="1200" dirty="0">
              <a:solidFill>
                <a:srgbClr val="696A6B"/>
              </a:solidFill>
              <a:latin typeface="Arial" panose="020B0604020202020204" pitchFamily="34" charset="0"/>
              <a:cs typeface="Arial" panose="020B0604020202020204" pitchFamily="34" charset="0"/>
            </a:endParaRPr>
          </a:p>
          <a:p>
            <a:endParaRPr lang="sl-SI" dirty="0"/>
          </a:p>
        </p:txBody>
      </p:sp>
      <p:sp>
        <p:nvSpPr>
          <p:cNvPr id="4" name="Označba mesta številke diapozitiva 3"/>
          <p:cNvSpPr>
            <a:spLocks noGrp="1"/>
          </p:cNvSpPr>
          <p:nvPr>
            <p:ph type="sldNum" sz="quarter" idx="5"/>
          </p:nvPr>
        </p:nvSpPr>
        <p:spPr/>
        <p:txBody>
          <a:bodyPr/>
          <a:lstStyle/>
          <a:p>
            <a:fld id="{4E3126C1-11A3-6A4A-997E-ED144E772822}" type="slidenum">
              <a:rPr lang="en-US" smtClean="0"/>
              <a:t>11</a:t>
            </a:fld>
            <a:endParaRPr lang="en-US"/>
          </a:p>
        </p:txBody>
      </p:sp>
    </p:spTree>
    <p:extLst>
      <p:ext uri="{BB962C8B-B14F-4D97-AF65-F5344CB8AC3E}">
        <p14:creationId xmlns:p14="http://schemas.microsoft.com/office/powerpoint/2010/main" val="10386254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r>
              <a:rPr lang="sl-SI" sz="1200" kern="1200" dirty="0">
                <a:solidFill>
                  <a:schemeClr val="tx1"/>
                </a:solidFill>
                <a:effectLst/>
                <a:latin typeface="+mn-lt"/>
                <a:ea typeface="+mn-ea"/>
                <a:cs typeface="+mn-cs"/>
              </a:rPr>
              <a:t>Struktura NPZ: </a:t>
            </a:r>
          </a:p>
          <a:p>
            <a:pPr lvl="0"/>
            <a:r>
              <a:rPr lang="sl-SI" sz="1200" kern="1200" dirty="0">
                <a:solidFill>
                  <a:schemeClr val="tx1"/>
                </a:solidFill>
                <a:effectLst/>
                <a:latin typeface="+mn-lt"/>
                <a:ea typeface="+mn-ea"/>
                <a:cs typeface="+mn-cs"/>
              </a:rPr>
              <a:t>objektivnega tipa,</a:t>
            </a:r>
          </a:p>
          <a:p>
            <a:pPr lvl="0"/>
            <a:r>
              <a:rPr lang="sl-SI" sz="1200" kern="1200" dirty="0">
                <a:solidFill>
                  <a:schemeClr val="tx1"/>
                </a:solidFill>
                <a:effectLst/>
                <a:latin typeface="+mn-lt"/>
                <a:ea typeface="+mn-ea"/>
                <a:cs typeface="+mn-cs"/>
              </a:rPr>
              <a:t>kratkih odgovorov,</a:t>
            </a:r>
          </a:p>
          <a:p>
            <a:pPr lvl="0"/>
            <a:r>
              <a:rPr lang="sl-SI" sz="1200" kern="1200" dirty="0">
                <a:solidFill>
                  <a:schemeClr val="tx1"/>
                </a:solidFill>
                <a:effectLst/>
                <a:latin typeface="+mn-lt"/>
                <a:ea typeface="+mn-ea"/>
                <a:cs typeface="+mn-cs"/>
              </a:rPr>
              <a:t>alternativnega tipa,</a:t>
            </a:r>
          </a:p>
          <a:p>
            <a:pPr lvl="0"/>
            <a:r>
              <a:rPr lang="sl-SI" sz="1200" kern="1200" dirty="0">
                <a:solidFill>
                  <a:schemeClr val="tx1"/>
                </a:solidFill>
                <a:effectLst/>
                <a:latin typeface="+mn-lt"/>
                <a:ea typeface="+mn-ea"/>
                <a:cs typeface="+mn-cs"/>
              </a:rPr>
              <a:t>z več možnimi izbirami,</a:t>
            </a:r>
          </a:p>
          <a:p>
            <a:pPr lvl="0"/>
            <a:r>
              <a:rPr lang="sl-SI" sz="1200" kern="1200" dirty="0">
                <a:solidFill>
                  <a:schemeClr val="tx1"/>
                </a:solidFill>
                <a:effectLst/>
                <a:latin typeface="+mn-lt"/>
                <a:ea typeface="+mn-ea"/>
                <a:cs typeface="+mn-cs"/>
              </a:rPr>
              <a:t>povezovanja,</a:t>
            </a:r>
          </a:p>
          <a:p>
            <a:pPr lvl="0"/>
            <a:r>
              <a:rPr lang="sl-SI" sz="1200" kern="1200" dirty="0">
                <a:solidFill>
                  <a:schemeClr val="tx1"/>
                </a:solidFill>
                <a:effectLst/>
                <a:latin typeface="+mn-lt"/>
                <a:ea typeface="+mn-ea"/>
                <a:cs typeface="+mn-cs"/>
              </a:rPr>
              <a:t>urejanja,</a:t>
            </a:r>
          </a:p>
          <a:p>
            <a:pPr lvl="0"/>
            <a:r>
              <a:rPr lang="sl-SI" sz="1200" kern="1200" dirty="0">
                <a:solidFill>
                  <a:schemeClr val="tx1"/>
                </a:solidFill>
                <a:effectLst/>
                <a:latin typeface="+mn-lt"/>
                <a:ea typeface="+mn-ea"/>
                <a:cs typeface="+mn-cs"/>
              </a:rPr>
              <a:t>določanja,</a:t>
            </a:r>
          </a:p>
          <a:p>
            <a:pPr lvl="0"/>
            <a:r>
              <a:rPr lang="sl-SI" sz="1200" kern="1200" dirty="0">
                <a:solidFill>
                  <a:schemeClr val="tx1"/>
                </a:solidFill>
                <a:effectLst/>
                <a:latin typeface="+mn-lt"/>
                <a:ea typeface="+mn-ea"/>
                <a:cs typeface="+mn-cs"/>
              </a:rPr>
              <a:t>dopolnjevanja,</a:t>
            </a:r>
          </a:p>
          <a:p>
            <a:pPr lvl="0"/>
            <a:r>
              <a:rPr lang="sl-SI" sz="1200" kern="1200" dirty="0">
                <a:solidFill>
                  <a:schemeClr val="tx1"/>
                </a:solidFill>
                <a:effectLst/>
                <a:latin typeface="+mn-lt"/>
                <a:ea typeface="+mn-ea"/>
                <a:cs typeface="+mn-cs"/>
              </a:rPr>
              <a:t>kratkih odgovorov,</a:t>
            </a:r>
          </a:p>
          <a:p>
            <a:pPr lvl="0"/>
            <a:r>
              <a:rPr lang="sl-SI" sz="1200" kern="1200" dirty="0">
                <a:solidFill>
                  <a:schemeClr val="tx1"/>
                </a:solidFill>
                <a:effectLst/>
                <a:latin typeface="+mn-lt"/>
                <a:ea typeface="+mn-ea"/>
                <a:cs typeface="+mn-cs"/>
              </a:rPr>
              <a:t>ki zadevajo krajše besedilo (iztočnico),</a:t>
            </a:r>
          </a:p>
          <a:p>
            <a:pPr lvl="0"/>
            <a:r>
              <a:rPr lang="sl-SI" sz="1200" kern="1200" dirty="0">
                <a:solidFill>
                  <a:schemeClr val="tx1"/>
                </a:solidFill>
                <a:effectLst/>
                <a:latin typeface="+mn-lt"/>
                <a:ea typeface="+mn-ea"/>
                <a:cs typeface="+mn-cs"/>
              </a:rPr>
              <a:t>vodeno tvorjenje krajših besedilnih vrst,</a:t>
            </a:r>
          </a:p>
          <a:p>
            <a:pPr lvl="0"/>
            <a:r>
              <a:rPr lang="sl-SI" sz="1200" kern="1200" dirty="0">
                <a:solidFill>
                  <a:schemeClr val="tx1"/>
                </a:solidFill>
                <a:effectLst/>
                <a:latin typeface="+mn-lt"/>
                <a:ea typeface="+mn-ea"/>
                <a:cs typeface="+mn-cs"/>
              </a:rPr>
              <a:t>ki zahtevajo odgovor v obliki računskih postopkov ali grafičnega prikaza,</a:t>
            </a:r>
          </a:p>
          <a:p>
            <a:pPr lvl="0"/>
            <a:r>
              <a:rPr lang="sl-SI" sz="1200" kern="1200" dirty="0">
                <a:solidFill>
                  <a:schemeClr val="tx1"/>
                </a:solidFill>
                <a:effectLst/>
                <a:latin typeface="+mn-lt"/>
                <a:ea typeface="+mn-ea"/>
                <a:cs typeface="+mn-cs"/>
              </a:rPr>
              <a:t>ki zahtevajo utemeljitev odgovora,</a:t>
            </a:r>
          </a:p>
          <a:p>
            <a:pPr lvl="0"/>
            <a:r>
              <a:rPr lang="sl-SI" sz="1200" kern="1200" dirty="0">
                <a:solidFill>
                  <a:schemeClr val="tx1"/>
                </a:solidFill>
                <a:effectLst/>
                <a:latin typeface="+mn-lt"/>
                <a:ea typeface="+mn-ea"/>
                <a:cs typeface="+mn-cs"/>
              </a:rPr>
              <a:t>izbirnega tipa,</a:t>
            </a:r>
          </a:p>
          <a:p>
            <a:pPr lvl="0"/>
            <a:r>
              <a:rPr lang="sl-SI" sz="1200" kern="1200" dirty="0">
                <a:solidFill>
                  <a:schemeClr val="tx1"/>
                </a:solidFill>
                <a:effectLst/>
                <a:latin typeface="+mn-lt"/>
                <a:ea typeface="+mn-ea"/>
                <a:cs typeface="+mn-cs"/>
              </a:rPr>
              <a:t>…</a:t>
            </a:r>
          </a:p>
          <a:p>
            <a:endParaRPr lang="sl-SI" dirty="0"/>
          </a:p>
          <a:p>
            <a:endParaRPr lang="sl-SI" dirty="0"/>
          </a:p>
          <a:p>
            <a:r>
              <a:rPr lang="sl-SI" sz="1200" dirty="0">
                <a:solidFill>
                  <a:srgbClr val="696A6B"/>
                </a:solidFill>
                <a:latin typeface="Arial" panose="020B0604020202020204" pitchFamily="34" charset="0"/>
                <a:cs typeface="Arial" panose="020B0604020202020204" pitchFamily="34" charset="0"/>
              </a:rPr>
              <a:t>Preprečitev goljufanja:, lahko pri sestavi kviza uporabimo mešanje odgovorov ter sestavo različnih vsebin kviza. V kolikor snov ne dovoljuje drugače, lahko termin ocenjevanja znanja omejimo z vnaprejšnjim dogovorom med učiteljem, učenci in ostalimi učitelji, ki poučujejo te učence.</a:t>
            </a:r>
          </a:p>
          <a:p>
            <a:endParaRPr lang="sl-SI" sz="1200" dirty="0">
              <a:solidFill>
                <a:srgbClr val="696A6B"/>
              </a:solidFill>
              <a:latin typeface="Arial" panose="020B0604020202020204" pitchFamily="34" charset="0"/>
              <a:cs typeface="Arial" panose="020B0604020202020204" pitchFamily="34" charset="0"/>
            </a:endParaRPr>
          </a:p>
          <a:p>
            <a:endParaRPr lang="sl-SI" dirty="0"/>
          </a:p>
        </p:txBody>
      </p:sp>
      <p:sp>
        <p:nvSpPr>
          <p:cNvPr id="4" name="Označba mesta številke diapozitiva 3"/>
          <p:cNvSpPr>
            <a:spLocks noGrp="1"/>
          </p:cNvSpPr>
          <p:nvPr>
            <p:ph type="sldNum" sz="quarter" idx="5"/>
          </p:nvPr>
        </p:nvSpPr>
        <p:spPr/>
        <p:txBody>
          <a:bodyPr/>
          <a:lstStyle/>
          <a:p>
            <a:fld id="{4E3126C1-11A3-6A4A-997E-ED144E772822}" type="slidenum">
              <a:rPr lang="en-US" smtClean="0"/>
              <a:t>12</a:t>
            </a:fld>
            <a:endParaRPr lang="en-US"/>
          </a:p>
        </p:txBody>
      </p:sp>
    </p:spTree>
    <p:extLst>
      <p:ext uri="{BB962C8B-B14F-4D97-AF65-F5344CB8AC3E}">
        <p14:creationId xmlns:p14="http://schemas.microsoft.com/office/powerpoint/2010/main" val="1506499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r>
              <a:rPr lang="sl-SI" sz="1200" kern="1200" dirty="0">
                <a:solidFill>
                  <a:schemeClr val="tx1"/>
                </a:solidFill>
                <a:effectLst/>
                <a:latin typeface="+mn-lt"/>
                <a:ea typeface="+mn-ea"/>
                <a:cs typeface="+mn-cs"/>
              </a:rPr>
              <a:t>Struktura NPZ: </a:t>
            </a:r>
          </a:p>
          <a:p>
            <a:pPr lvl="0"/>
            <a:r>
              <a:rPr lang="sl-SI" sz="1200" kern="1200" dirty="0">
                <a:solidFill>
                  <a:schemeClr val="tx1"/>
                </a:solidFill>
                <a:effectLst/>
                <a:latin typeface="+mn-lt"/>
                <a:ea typeface="+mn-ea"/>
                <a:cs typeface="+mn-cs"/>
              </a:rPr>
              <a:t>objektivnega tipa,</a:t>
            </a:r>
          </a:p>
          <a:p>
            <a:pPr lvl="0"/>
            <a:r>
              <a:rPr lang="sl-SI" sz="1200" kern="1200" dirty="0">
                <a:solidFill>
                  <a:schemeClr val="tx1"/>
                </a:solidFill>
                <a:effectLst/>
                <a:latin typeface="+mn-lt"/>
                <a:ea typeface="+mn-ea"/>
                <a:cs typeface="+mn-cs"/>
              </a:rPr>
              <a:t>kratkih odgovorov,</a:t>
            </a:r>
          </a:p>
          <a:p>
            <a:pPr lvl="0"/>
            <a:r>
              <a:rPr lang="sl-SI" sz="1200" kern="1200" dirty="0">
                <a:solidFill>
                  <a:schemeClr val="tx1"/>
                </a:solidFill>
                <a:effectLst/>
                <a:latin typeface="+mn-lt"/>
                <a:ea typeface="+mn-ea"/>
                <a:cs typeface="+mn-cs"/>
              </a:rPr>
              <a:t>alternativnega tipa,</a:t>
            </a:r>
          </a:p>
          <a:p>
            <a:pPr lvl="0"/>
            <a:r>
              <a:rPr lang="sl-SI" sz="1200" kern="1200" dirty="0">
                <a:solidFill>
                  <a:schemeClr val="tx1"/>
                </a:solidFill>
                <a:effectLst/>
                <a:latin typeface="+mn-lt"/>
                <a:ea typeface="+mn-ea"/>
                <a:cs typeface="+mn-cs"/>
              </a:rPr>
              <a:t>z več možnimi izbirami,</a:t>
            </a:r>
          </a:p>
          <a:p>
            <a:pPr lvl="0"/>
            <a:r>
              <a:rPr lang="sl-SI" sz="1200" kern="1200" dirty="0">
                <a:solidFill>
                  <a:schemeClr val="tx1"/>
                </a:solidFill>
                <a:effectLst/>
                <a:latin typeface="+mn-lt"/>
                <a:ea typeface="+mn-ea"/>
                <a:cs typeface="+mn-cs"/>
              </a:rPr>
              <a:t>povezovanja,</a:t>
            </a:r>
          </a:p>
          <a:p>
            <a:pPr lvl="0"/>
            <a:r>
              <a:rPr lang="sl-SI" sz="1200" kern="1200" dirty="0">
                <a:solidFill>
                  <a:schemeClr val="tx1"/>
                </a:solidFill>
                <a:effectLst/>
                <a:latin typeface="+mn-lt"/>
                <a:ea typeface="+mn-ea"/>
                <a:cs typeface="+mn-cs"/>
              </a:rPr>
              <a:t>urejanja,</a:t>
            </a:r>
          </a:p>
          <a:p>
            <a:pPr lvl="0"/>
            <a:r>
              <a:rPr lang="sl-SI" sz="1200" kern="1200" dirty="0">
                <a:solidFill>
                  <a:schemeClr val="tx1"/>
                </a:solidFill>
                <a:effectLst/>
                <a:latin typeface="+mn-lt"/>
                <a:ea typeface="+mn-ea"/>
                <a:cs typeface="+mn-cs"/>
              </a:rPr>
              <a:t>določanja,</a:t>
            </a:r>
          </a:p>
          <a:p>
            <a:pPr lvl="0"/>
            <a:r>
              <a:rPr lang="sl-SI" sz="1200" kern="1200" dirty="0">
                <a:solidFill>
                  <a:schemeClr val="tx1"/>
                </a:solidFill>
                <a:effectLst/>
                <a:latin typeface="+mn-lt"/>
                <a:ea typeface="+mn-ea"/>
                <a:cs typeface="+mn-cs"/>
              </a:rPr>
              <a:t>dopolnjevanja,</a:t>
            </a:r>
          </a:p>
          <a:p>
            <a:pPr lvl="0"/>
            <a:r>
              <a:rPr lang="sl-SI" sz="1200" kern="1200" dirty="0">
                <a:solidFill>
                  <a:schemeClr val="tx1"/>
                </a:solidFill>
                <a:effectLst/>
                <a:latin typeface="+mn-lt"/>
                <a:ea typeface="+mn-ea"/>
                <a:cs typeface="+mn-cs"/>
              </a:rPr>
              <a:t>kratkih odgovorov,</a:t>
            </a:r>
          </a:p>
          <a:p>
            <a:pPr lvl="0"/>
            <a:r>
              <a:rPr lang="sl-SI" sz="1200" kern="1200" dirty="0">
                <a:solidFill>
                  <a:schemeClr val="tx1"/>
                </a:solidFill>
                <a:effectLst/>
                <a:latin typeface="+mn-lt"/>
                <a:ea typeface="+mn-ea"/>
                <a:cs typeface="+mn-cs"/>
              </a:rPr>
              <a:t>ki zadevajo krajše besedilo (iztočnico),</a:t>
            </a:r>
          </a:p>
          <a:p>
            <a:pPr lvl="0"/>
            <a:r>
              <a:rPr lang="sl-SI" sz="1200" kern="1200" dirty="0">
                <a:solidFill>
                  <a:schemeClr val="tx1"/>
                </a:solidFill>
                <a:effectLst/>
                <a:latin typeface="+mn-lt"/>
                <a:ea typeface="+mn-ea"/>
                <a:cs typeface="+mn-cs"/>
              </a:rPr>
              <a:t>vodeno tvorjenje krajših besedilnih vrst,</a:t>
            </a:r>
          </a:p>
          <a:p>
            <a:pPr lvl="0"/>
            <a:r>
              <a:rPr lang="sl-SI" sz="1200" kern="1200" dirty="0">
                <a:solidFill>
                  <a:schemeClr val="tx1"/>
                </a:solidFill>
                <a:effectLst/>
                <a:latin typeface="+mn-lt"/>
                <a:ea typeface="+mn-ea"/>
                <a:cs typeface="+mn-cs"/>
              </a:rPr>
              <a:t>ki zahtevajo odgovor v obliki računskih postopkov ali grafičnega prikaza,</a:t>
            </a:r>
          </a:p>
          <a:p>
            <a:pPr lvl="0"/>
            <a:r>
              <a:rPr lang="sl-SI" sz="1200" kern="1200" dirty="0">
                <a:solidFill>
                  <a:schemeClr val="tx1"/>
                </a:solidFill>
                <a:effectLst/>
                <a:latin typeface="+mn-lt"/>
                <a:ea typeface="+mn-ea"/>
                <a:cs typeface="+mn-cs"/>
              </a:rPr>
              <a:t>ki zahtevajo utemeljitev odgovora,</a:t>
            </a:r>
          </a:p>
          <a:p>
            <a:pPr lvl="0"/>
            <a:r>
              <a:rPr lang="sl-SI" sz="1200" kern="1200" dirty="0">
                <a:solidFill>
                  <a:schemeClr val="tx1"/>
                </a:solidFill>
                <a:effectLst/>
                <a:latin typeface="+mn-lt"/>
                <a:ea typeface="+mn-ea"/>
                <a:cs typeface="+mn-cs"/>
              </a:rPr>
              <a:t>izbirnega tipa,</a:t>
            </a:r>
          </a:p>
          <a:p>
            <a:pPr lvl="0"/>
            <a:r>
              <a:rPr lang="sl-SI" sz="1200" kern="1200" dirty="0">
                <a:solidFill>
                  <a:schemeClr val="tx1"/>
                </a:solidFill>
                <a:effectLst/>
                <a:latin typeface="+mn-lt"/>
                <a:ea typeface="+mn-ea"/>
                <a:cs typeface="+mn-cs"/>
              </a:rPr>
              <a:t>…</a:t>
            </a:r>
          </a:p>
          <a:p>
            <a:endParaRPr lang="sl-SI" dirty="0"/>
          </a:p>
          <a:p>
            <a:endParaRPr lang="sl-SI" dirty="0"/>
          </a:p>
          <a:p>
            <a:r>
              <a:rPr lang="sl-SI" sz="1200" dirty="0">
                <a:solidFill>
                  <a:srgbClr val="696A6B"/>
                </a:solidFill>
                <a:latin typeface="Arial" panose="020B0604020202020204" pitchFamily="34" charset="0"/>
                <a:cs typeface="Arial" panose="020B0604020202020204" pitchFamily="34" charset="0"/>
              </a:rPr>
              <a:t>Preprečitev goljufanja:, lahko pri sestavi kviza uporabimo mešanje odgovorov ter sestavo različnih vsebin kviza. V kolikor snov ne dovoljuje drugače, lahko termin ocenjevanja znanja omejimo z vnaprejšnjim dogovorom med učiteljem, učenci in ostalimi učitelji, ki poučujejo te učence.</a:t>
            </a:r>
          </a:p>
          <a:p>
            <a:endParaRPr lang="sl-SI" sz="1200" dirty="0">
              <a:solidFill>
                <a:srgbClr val="696A6B"/>
              </a:solidFill>
              <a:latin typeface="Arial" panose="020B0604020202020204" pitchFamily="34" charset="0"/>
              <a:cs typeface="Arial" panose="020B0604020202020204" pitchFamily="34" charset="0"/>
            </a:endParaRPr>
          </a:p>
          <a:p>
            <a:endParaRPr lang="sl-SI" dirty="0"/>
          </a:p>
        </p:txBody>
      </p:sp>
      <p:sp>
        <p:nvSpPr>
          <p:cNvPr id="4" name="Označba mesta številke diapozitiva 3"/>
          <p:cNvSpPr>
            <a:spLocks noGrp="1"/>
          </p:cNvSpPr>
          <p:nvPr>
            <p:ph type="sldNum" sz="quarter" idx="5"/>
          </p:nvPr>
        </p:nvSpPr>
        <p:spPr/>
        <p:txBody>
          <a:bodyPr/>
          <a:lstStyle/>
          <a:p>
            <a:fld id="{4E3126C1-11A3-6A4A-997E-ED144E772822}" type="slidenum">
              <a:rPr lang="en-US" smtClean="0"/>
              <a:t>13</a:t>
            </a:fld>
            <a:endParaRPr lang="en-US"/>
          </a:p>
        </p:txBody>
      </p:sp>
    </p:spTree>
    <p:extLst>
      <p:ext uri="{BB962C8B-B14F-4D97-AF65-F5344CB8AC3E}">
        <p14:creationId xmlns:p14="http://schemas.microsoft.com/office/powerpoint/2010/main" val="39178839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r>
              <a:rPr lang="sl-SI" sz="1200" kern="1200" dirty="0">
                <a:solidFill>
                  <a:schemeClr val="tx1"/>
                </a:solidFill>
                <a:effectLst/>
                <a:latin typeface="+mn-lt"/>
                <a:ea typeface="+mn-ea"/>
                <a:cs typeface="+mn-cs"/>
              </a:rPr>
              <a:t>Struktura NPZ: </a:t>
            </a:r>
          </a:p>
          <a:p>
            <a:pPr lvl="0"/>
            <a:r>
              <a:rPr lang="sl-SI" sz="1200" kern="1200" dirty="0">
                <a:solidFill>
                  <a:schemeClr val="tx1"/>
                </a:solidFill>
                <a:effectLst/>
                <a:latin typeface="+mn-lt"/>
                <a:ea typeface="+mn-ea"/>
                <a:cs typeface="+mn-cs"/>
              </a:rPr>
              <a:t>objektivnega tipa,</a:t>
            </a:r>
          </a:p>
          <a:p>
            <a:pPr lvl="0"/>
            <a:r>
              <a:rPr lang="sl-SI" sz="1200" kern="1200" dirty="0">
                <a:solidFill>
                  <a:schemeClr val="tx1"/>
                </a:solidFill>
                <a:effectLst/>
                <a:latin typeface="+mn-lt"/>
                <a:ea typeface="+mn-ea"/>
                <a:cs typeface="+mn-cs"/>
              </a:rPr>
              <a:t>kratkih odgovorov,</a:t>
            </a:r>
          </a:p>
          <a:p>
            <a:pPr lvl="0"/>
            <a:r>
              <a:rPr lang="sl-SI" sz="1200" kern="1200" dirty="0">
                <a:solidFill>
                  <a:schemeClr val="tx1"/>
                </a:solidFill>
                <a:effectLst/>
                <a:latin typeface="+mn-lt"/>
                <a:ea typeface="+mn-ea"/>
                <a:cs typeface="+mn-cs"/>
              </a:rPr>
              <a:t>alternativnega tipa,</a:t>
            </a:r>
          </a:p>
          <a:p>
            <a:pPr lvl="0"/>
            <a:r>
              <a:rPr lang="sl-SI" sz="1200" kern="1200" dirty="0">
                <a:solidFill>
                  <a:schemeClr val="tx1"/>
                </a:solidFill>
                <a:effectLst/>
                <a:latin typeface="+mn-lt"/>
                <a:ea typeface="+mn-ea"/>
                <a:cs typeface="+mn-cs"/>
              </a:rPr>
              <a:t>z več možnimi izbirami,</a:t>
            </a:r>
          </a:p>
          <a:p>
            <a:pPr lvl="0"/>
            <a:r>
              <a:rPr lang="sl-SI" sz="1200" kern="1200" dirty="0">
                <a:solidFill>
                  <a:schemeClr val="tx1"/>
                </a:solidFill>
                <a:effectLst/>
                <a:latin typeface="+mn-lt"/>
                <a:ea typeface="+mn-ea"/>
                <a:cs typeface="+mn-cs"/>
              </a:rPr>
              <a:t>povezovanja,</a:t>
            </a:r>
          </a:p>
          <a:p>
            <a:pPr lvl="0"/>
            <a:r>
              <a:rPr lang="sl-SI" sz="1200" kern="1200" dirty="0">
                <a:solidFill>
                  <a:schemeClr val="tx1"/>
                </a:solidFill>
                <a:effectLst/>
                <a:latin typeface="+mn-lt"/>
                <a:ea typeface="+mn-ea"/>
                <a:cs typeface="+mn-cs"/>
              </a:rPr>
              <a:t>urejanja,</a:t>
            </a:r>
          </a:p>
          <a:p>
            <a:pPr lvl="0"/>
            <a:r>
              <a:rPr lang="sl-SI" sz="1200" kern="1200" dirty="0">
                <a:solidFill>
                  <a:schemeClr val="tx1"/>
                </a:solidFill>
                <a:effectLst/>
                <a:latin typeface="+mn-lt"/>
                <a:ea typeface="+mn-ea"/>
                <a:cs typeface="+mn-cs"/>
              </a:rPr>
              <a:t>določanja,</a:t>
            </a:r>
          </a:p>
          <a:p>
            <a:pPr lvl="0"/>
            <a:r>
              <a:rPr lang="sl-SI" sz="1200" kern="1200" dirty="0">
                <a:solidFill>
                  <a:schemeClr val="tx1"/>
                </a:solidFill>
                <a:effectLst/>
                <a:latin typeface="+mn-lt"/>
                <a:ea typeface="+mn-ea"/>
                <a:cs typeface="+mn-cs"/>
              </a:rPr>
              <a:t>dopolnjevanja,</a:t>
            </a:r>
          </a:p>
          <a:p>
            <a:pPr lvl="0"/>
            <a:r>
              <a:rPr lang="sl-SI" sz="1200" kern="1200" dirty="0">
                <a:solidFill>
                  <a:schemeClr val="tx1"/>
                </a:solidFill>
                <a:effectLst/>
                <a:latin typeface="+mn-lt"/>
                <a:ea typeface="+mn-ea"/>
                <a:cs typeface="+mn-cs"/>
              </a:rPr>
              <a:t>kratkih odgovorov,</a:t>
            </a:r>
          </a:p>
          <a:p>
            <a:pPr lvl="0"/>
            <a:r>
              <a:rPr lang="sl-SI" sz="1200" kern="1200" dirty="0">
                <a:solidFill>
                  <a:schemeClr val="tx1"/>
                </a:solidFill>
                <a:effectLst/>
                <a:latin typeface="+mn-lt"/>
                <a:ea typeface="+mn-ea"/>
                <a:cs typeface="+mn-cs"/>
              </a:rPr>
              <a:t>ki zadevajo krajše besedilo (iztočnico),</a:t>
            </a:r>
          </a:p>
          <a:p>
            <a:pPr lvl="0"/>
            <a:r>
              <a:rPr lang="sl-SI" sz="1200" kern="1200" dirty="0">
                <a:solidFill>
                  <a:schemeClr val="tx1"/>
                </a:solidFill>
                <a:effectLst/>
                <a:latin typeface="+mn-lt"/>
                <a:ea typeface="+mn-ea"/>
                <a:cs typeface="+mn-cs"/>
              </a:rPr>
              <a:t>vodeno tvorjenje krajših besedilnih vrst,</a:t>
            </a:r>
          </a:p>
          <a:p>
            <a:pPr lvl="0"/>
            <a:r>
              <a:rPr lang="sl-SI" sz="1200" kern="1200" dirty="0">
                <a:solidFill>
                  <a:schemeClr val="tx1"/>
                </a:solidFill>
                <a:effectLst/>
                <a:latin typeface="+mn-lt"/>
                <a:ea typeface="+mn-ea"/>
                <a:cs typeface="+mn-cs"/>
              </a:rPr>
              <a:t>ki zahtevajo odgovor v obliki računskih postopkov ali grafičnega prikaza,</a:t>
            </a:r>
          </a:p>
          <a:p>
            <a:pPr lvl="0"/>
            <a:r>
              <a:rPr lang="sl-SI" sz="1200" kern="1200" dirty="0">
                <a:solidFill>
                  <a:schemeClr val="tx1"/>
                </a:solidFill>
                <a:effectLst/>
                <a:latin typeface="+mn-lt"/>
                <a:ea typeface="+mn-ea"/>
                <a:cs typeface="+mn-cs"/>
              </a:rPr>
              <a:t>ki zahtevajo utemeljitev odgovora,</a:t>
            </a:r>
          </a:p>
          <a:p>
            <a:pPr lvl="0"/>
            <a:r>
              <a:rPr lang="sl-SI" sz="1200" kern="1200" dirty="0">
                <a:solidFill>
                  <a:schemeClr val="tx1"/>
                </a:solidFill>
                <a:effectLst/>
                <a:latin typeface="+mn-lt"/>
                <a:ea typeface="+mn-ea"/>
                <a:cs typeface="+mn-cs"/>
              </a:rPr>
              <a:t>izbirnega tipa,</a:t>
            </a:r>
          </a:p>
          <a:p>
            <a:pPr lvl="0"/>
            <a:r>
              <a:rPr lang="sl-SI" sz="1200" kern="1200" dirty="0">
                <a:solidFill>
                  <a:schemeClr val="tx1"/>
                </a:solidFill>
                <a:effectLst/>
                <a:latin typeface="+mn-lt"/>
                <a:ea typeface="+mn-ea"/>
                <a:cs typeface="+mn-cs"/>
              </a:rPr>
              <a:t>…</a:t>
            </a:r>
          </a:p>
          <a:p>
            <a:endParaRPr lang="sl-SI" dirty="0"/>
          </a:p>
          <a:p>
            <a:endParaRPr lang="sl-SI" dirty="0"/>
          </a:p>
          <a:p>
            <a:r>
              <a:rPr lang="sl-SI" sz="1200" dirty="0">
                <a:solidFill>
                  <a:srgbClr val="696A6B"/>
                </a:solidFill>
                <a:latin typeface="Arial" panose="020B0604020202020204" pitchFamily="34" charset="0"/>
                <a:cs typeface="Arial" panose="020B0604020202020204" pitchFamily="34" charset="0"/>
              </a:rPr>
              <a:t>Preprečitev goljufanja:, lahko pri sestavi kviza uporabimo mešanje odgovorov ter sestavo različnih vsebin kviza. V kolikor snov ne dovoljuje drugače, lahko termin ocenjevanja znanja omejimo z vnaprejšnjim dogovorom med učiteljem, učenci in ostalimi učitelji, ki poučujejo te učence.</a:t>
            </a:r>
          </a:p>
          <a:p>
            <a:endParaRPr lang="sl-SI" sz="1200" dirty="0">
              <a:solidFill>
                <a:srgbClr val="696A6B"/>
              </a:solidFill>
              <a:latin typeface="Arial" panose="020B0604020202020204" pitchFamily="34" charset="0"/>
              <a:cs typeface="Arial" panose="020B0604020202020204" pitchFamily="34" charset="0"/>
            </a:endParaRPr>
          </a:p>
          <a:p>
            <a:endParaRPr lang="sl-SI" dirty="0"/>
          </a:p>
        </p:txBody>
      </p:sp>
      <p:sp>
        <p:nvSpPr>
          <p:cNvPr id="4" name="Označba mesta številke diapozitiva 3"/>
          <p:cNvSpPr>
            <a:spLocks noGrp="1"/>
          </p:cNvSpPr>
          <p:nvPr>
            <p:ph type="sldNum" sz="quarter" idx="5"/>
          </p:nvPr>
        </p:nvSpPr>
        <p:spPr/>
        <p:txBody>
          <a:bodyPr/>
          <a:lstStyle/>
          <a:p>
            <a:fld id="{4E3126C1-11A3-6A4A-997E-ED144E772822}" type="slidenum">
              <a:rPr lang="en-US" smtClean="0"/>
              <a:t>14</a:t>
            </a:fld>
            <a:endParaRPr lang="en-US"/>
          </a:p>
        </p:txBody>
      </p:sp>
    </p:spTree>
    <p:extLst>
      <p:ext uri="{BB962C8B-B14F-4D97-AF65-F5344CB8AC3E}">
        <p14:creationId xmlns:p14="http://schemas.microsoft.com/office/powerpoint/2010/main" val="37349286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r>
              <a:rPr lang="sl-SI" sz="1200" kern="1200" dirty="0">
                <a:solidFill>
                  <a:schemeClr val="tx1"/>
                </a:solidFill>
                <a:effectLst/>
                <a:latin typeface="+mn-lt"/>
                <a:ea typeface="+mn-ea"/>
                <a:cs typeface="+mn-cs"/>
              </a:rPr>
              <a:t>Struktura NPZ: </a:t>
            </a:r>
          </a:p>
          <a:p>
            <a:pPr lvl="0"/>
            <a:r>
              <a:rPr lang="sl-SI" sz="1200" kern="1200" dirty="0">
                <a:solidFill>
                  <a:schemeClr val="tx1"/>
                </a:solidFill>
                <a:effectLst/>
                <a:latin typeface="+mn-lt"/>
                <a:ea typeface="+mn-ea"/>
                <a:cs typeface="+mn-cs"/>
              </a:rPr>
              <a:t>objektivnega tipa,</a:t>
            </a:r>
          </a:p>
          <a:p>
            <a:pPr lvl="0"/>
            <a:r>
              <a:rPr lang="sl-SI" sz="1200" kern="1200" dirty="0">
                <a:solidFill>
                  <a:schemeClr val="tx1"/>
                </a:solidFill>
                <a:effectLst/>
                <a:latin typeface="+mn-lt"/>
                <a:ea typeface="+mn-ea"/>
                <a:cs typeface="+mn-cs"/>
              </a:rPr>
              <a:t>kratkih odgovorov,</a:t>
            </a:r>
          </a:p>
          <a:p>
            <a:pPr lvl="0"/>
            <a:r>
              <a:rPr lang="sl-SI" sz="1200" kern="1200" dirty="0">
                <a:solidFill>
                  <a:schemeClr val="tx1"/>
                </a:solidFill>
                <a:effectLst/>
                <a:latin typeface="+mn-lt"/>
                <a:ea typeface="+mn-ea"/>
                <a:cs typeface="+mn-cs"/>
              </a:rPr>
              <a:t>alternativnega tipa,</a:t>
            </a:r>
          </a:p>
          <a:p>
            <a:pPr lvl="0"/>
            <a:r>
              <a:rPr lang="sl-SI" sz="1200" kern="1200" dirty="0">
                <a:solidFill>
                  <a:schemeClr val="tx1"/>
                </a:solidFill>
                <a:effectLst/>
                <a:latin typeface="+mn-lt"/>
                <a:ea typeface="+mn-ea"/>
                <a:cs typeface="+mn-cs"/>
              </a:rPr>
              <a:t>z več možnimi izbirami,</a:t>
            </a:r>
          </a:p>
          <a:p>
            <a:pPr lvl="0"/>
            <a:r>
              <a:rPr lang="sl-SI" sz="1200" kern="1200" dirty="0">
                <a:solidFill>
                  <a:schemeClr val="tx1"/>
                </a:solidFill>
                <a:effectLst/>
                <a:latin typeface="+mn-lt"/>
                <a:ea typeface="+mn-ea"/>
                <a:cs typeface="+mn-cs"/>
              </a:rPr>
              <a:t>povezovanja,</a:t>
            </a:r>
          </a:p>
          <a:p>
            <a:pPr lvl="0"/>
            <a:r>
              <a:rPr lang="sl-SI" sz="1200" kern="1200" dirty="0">
                <a:solidFill>
                  <a:schemeClr val="tx1"/>
                </a:solidFill>
                <a:effectLst/>
                <a:latin typeface="+mn-lt"/>
                <a:ea typeface="+mn-ea"/>
                <a:cs typeface="+mn-cs"/>
              </a:rPr>
              <a:t>urejanja,</a:t>
            </a:r>
          </a:p>
          <a:p>
            <a:pPr lvl="0"/>
            <a:r>
              <a:rPr lang="sl-SI" sz="1200" kern="1200" dirty="0">
                <a:solidFill>
                  <a:schemeClr val="tx1"/>
                </a:solidFill>
                <a:effectLst/>
                <a:latin typeface="+mn-lt"/>
                <a:ea typeface="+mn-ea"/>
                <a:cs typeface="+mn-cs"/>
              </a:rPr>
              <a:t>določanja,</a:t>
            </a:r>
          </a:p>
          <a:p>
            <a:pPr lvl="0"/>
            <a:r>
              <a:rPr lang="sl-SI" sz="1200" kern="1200" dirty="0">
                <a:solidFill>
                  <a:schemeClr val="tx1"/>
                </a:solidFill>
                <a:effectLst/>
                <a:latin typeface="+mn-lt"/>
                <a:ea typeface="+mn-ea"/>
                <a:cs typeface="+mn-cs"/>
              </a:rPr>
              <a:t>dopolnjevanja,</a:t>
            </a:r>
          </a:p>
          <a:p>
            <a:pPr lvl="0"/>
            <a:r>
              <a:rPr lang="sl-SI" sz="1200" kern="1200" dirty="0">
                <a:solidFill>
                  <a:schemeClr val="tx1"/>
                </a:solidFill>
                <a:effectLst/>
                <a:latin typeface="+mn-lt"/>
                <a:ea typeface="+mn-ea"/>
                <a:cs typeface="+mn-cs"/>
              </a:rPr>
              <a:t>kratkih odgovorov,</a:t>
            </a:r>
          </a:p>
          <a:p>
            <a:pPr lvl="0"/>
            <a:r>
              <a:rPr lang="sl-SI" sz="1200" kern="1200" dirty="0">
                <a:solidFill>
                  <a:schemeClr val="tx1"/>
                </a:solidFill>
                <a:effectLst/>
                <a:latin typeface="+mn-lt"/>
                <a:ea typeface="+mn-ea"/>
                <a:cs typeface="+mn-cs"/>
              </a:rPr>
              <a:t>ki zadevajo krajše besedilo (iztočnico),</a:t>
            </a:r>
          </a:p>
          <a:p>
            <a:pPr lvl="0"/>
            <a:r>
              <a:rPr lang="sl-SI" sz="1200" kern="1200" dirty="0">
                <a:solidFill>
                  <a:schemeClr val="tx1"/>
                </a:solidFill>
                <a:effectLst/>
                <a:latin typeface="+mn-lt"/>
                <a:ea typeface="+mn-ea"/>
                <a:cs typeface="+mn-cs"/>
              </a:rPr>
              <a:t>vodeno tvorjenje krajših besedilnih vrst,</a:t>
            </a:r>
          </a:p>
          <a:p>
            <a:pPr lvl="0"/>
            <a:r>
              <a:rPr lang="sl-SI" sz="1200" kern="1200" dirty="0">
                <a:solidFill>
                  <a:schemeClr val="tx1"/>
                </a:solidFill>
                <a:effectLst/>
                <a:latin typeface="+mn-lt"/>
                <a:ea typeface="+mn-ea"/>
                <a:cs typeface="+mn-cs"/>
              </a:rPr>
              <a:t>ki zahtevajo odgovor v obliki računskih postopkov ali grafičnega prikaza,</a:t>
            </a:r>
          </a:p>
          <a:p>
            <a:pPr lvl="0"/>
            <a:r>
              <a:rPr lang="sl-SI" sz="1200" kern="1200" dirty="0">
                <a:solidFill>
                  <a:schemeClr val="tx1"/>
                </a:solidFill>
                <a:effectLst/>
                <a:latin typeface="+mn-lt"/>
                <a:ea typeface="+mn-ea"/>
                <a:cs typeface="+mn-cs"/>
              </a:rPr>
              <a:t>ki zahtevajo utemeljitev odgovora,</a:t>
            </a:r>
          </a:p>
          <a:p>
            <a:pPr lvl="0"/>
            <a:r>
              <a:rPr lang="sl-SI" sz="1200" kern="1200" dirty="0">
                <a:solidFill>
                  <a:schemeClr val="tx1"/>
                </a:solidFill>
                <a:effectLst/>
                <a:latin typeface="+mn-lt"/>
                <a:ea typeface="+mn-ea"/>
                <a:cs typeface="+mn-cs"/>
              </a:rPr>
              <a:t>izbirnega tipa,</a:t>
            </a:r>
          </a:p>
          <a:p>
            <a:pPr lvl="0"/>
            <a:r>
              <a:rPr lang="sl-SI" sz="1200" kern="1200" dirty="0">
                <a:solidFill>
                  <a:schemeClr val="tx1"/>
                </a:solidFill>
                <a:effectLst/>
                <a:latin typeface="+mn-lt"/>
                <a:ea typeface="+mn-ea"/>
                <a:cs typeface="+mn-cs"/>
              </a:rPr>
              <a:t>…</a:t>
            </a:r>
          </a:p>
          <a:p>
            <a:endParaRPr lang="sl-SI" dirty="0"/>
          </a:p>
          <a:p>
            <a:endParaRPr lang="sl-SI" dirty="0"/>
          </a:p>
          <a:p>
            <a:r>
              <a:rPr lang="sl-SI" sz="1200" dirty="0">
                <a:solidFill>
                  <a:srgbClr val="696A6B"/>
                </a:solidFill>
                <a:latin typeface="Arial" panose="020B0604020202020204" pitchFamily="34" charset="0"/>
                <a:cs typeface="Arial" panose="020B0604020202020204" pitchFamily="34" charset="0"/>
              </a:rPr>
              <a:t>Preprečitev goljufanja:, lahko pri sestavi kviza uporabimo mešanje odgovorov ter sestavo različnih vsebin kviza. V kolikor snov ne dovoljuje drugače, lahko termin ocenjevanja znanja omejimo z vnaprejšnjim dogovorom med učiteljem, učenci in ostalimi učitelji, ki poučujejo te učence.</a:t>
            </a:r>
          </a:p>
          <a:p>
            <a:endParaRPr lang="sl-SI" sz="1200" dirty="0">
              <a:solidFill>
                <a:srgbClr val="696A6B"/>
              </a:solidFill>
              <a:latin typeface="Arial" panose="020B0604020202020204" pitchFamily="34" charset="0"/>
              <a:cs typeface="Arial" panose="020B0604020202020204" pitchFamily="34" charset="0"/>
            </a:endParaRPr>
          </a:p>
          <a:p>
            <a:endParaRPr lang="sl-SI" dirty="0"/>
          </a:p>
        </p:txBody>
      </p:sp>
      <p:sp>
        <p:nvSpPr>
          <p:cNvPr id="4" name="Označba mesta številke diapozitiva 3"/>
          <p:cNvSpPr>
            <a:spLocks noGrp="1"/>
          </p:cNvSpPr>
          <p:nvPr>
            <p:ph type="sldNum" sz="quarter" idx="5"/>
          </p:nvPr>
        </p:nvSpPr>
        <p:spPr/>
        <p:txBody>
          <a:bodyPr/>
          <a:lstStyle/>
          <a:p>
            <a:fld id="{4E3126C1-11A3-6A4A-997E-ED144E772822}" type="slidenum">
              <a:rPr lang="en-US" smtClean="0"/>
              <a:t>15</a:t>
            </a:fld>
            <a:endParaRPr lang="en-US"/>
          </a:p>
        </p:txBody>
      </p:sp>
    </p:spTree>
    <p:extLst>
      <p:ext uri="{BB962C8B-B14F-4D97-AF65-F5344CB8AC3E}">
        <p14:creationId xmlns:p14="http://schemas.microsoft.com/office/powerpoint/2010/main" val="20442105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r>
              <a:rPr lang="sl-SI" sz="1200" kern="1200" dirty="0">
                <a:solidFill>
                  <a:schemeClr val="tx1"/>
                </a:solidFill>
                <a:effectLst/>
                <a:latin typeface="+mn-lt"/>
                <a:ea typeface="+mn-ea"/>
                <a:cs typeface="+mn-cs"/>
              </a:rPr>
              <a:t>Struktura NPZ: </a:t>
            </a:r>
          </a:p>
          <a:p>
            <a:pPr lvl="0"/>
            <a:r>
              <a:rPr lang="sl-SI" sz="1200" kern="1200" dirty="0">
                <a:solidFill>
                  <a:schemeClr val="tx1"/>
                </a:solidFill>
                <a:effectLst/>
                <a:latin typeface="+mn-lt"/>
                <a:ea typeface="+mn-ea"/>
                <a:cs typeface="+mn-cs"/>
              </a:rPr>
              <a:t>objektivnega tipa,</a:t>
            </a:r>
          </a:p>
          <a:p>
            <a:pPr lvl="0"/>
            <a:r>
              <a:rPr lang="sl-SI" sz="1200" kern="1200" dirty="0">
                <a:solidFill>
                  <a:schemeClr val="tx1"/>
                </a:solidFill>
                <a:effectLst/>
                <a:latin typeface="+mn-lt"/>
                <a:ea typeface="+mn-ea"/>
                <a:cs typeface="+mn-cs"/>
              </a:rPr>
              <a:t>kratkih odgovorov,</a:t>
            </a:r>
          </a:p>
          <a:p>
            <a:pPr lvl="0"/>
            <a:r>
              <a:rPr lang="sl-SI" sz="1200" kern="1200" dirty="0">
                <a:solidFill>
                  <a:schemeClr val="tx1"/>
                </a:solidFill>
                <a:effectLst/>
                <a:latin typeface="+mn-lt"/>
                <a:ea typeface="+mn-ea"/>
                <a:cs typeface="+mn-cs"/>
              </a:rPr>
              <a:t>alternativnega tipa,</a:t>
            </a:r>
          </a:p>
          <a:p>
            <a:pPr lvl="0"/>
            <a:r>
              <a:rPr lang="sl-SI" sz="1200" kern="1200" dirty="0">
                <a:solidFill>
                  <a:schemeClr val="tx1"/>
                </a:solidFill>
                <a:effectLst/>
                <a:latin typeface="+mn-lt"/>
                <a:ea typeface="+mn-ea"/>
                <a:cs typeface="+mn-cs"/>
              </a:rPr>
              <a:t>z več možnimi izbirami,</a:t>
            </a:r>
          </a:p>
          <a:p>
            <a:pPr lvl="0"/>
            <a:r>
              <a:rPr lang="sl-SI" sz="1200" kern="1200" dirty="0">
                <a:solidFill>
                  <a:schemeClr val="tx1"/>
                </a:solidFill>
                <a:effectLst/>
                <a:latin typeface="+mn-lt"/>
                <a:ea typeface="+mn-ea"/>
                <a:cs typeface="+mn-cs"/>
              </a:rPr>
              <a:t>povezovanja,</a:t>
            </a:r>
          </a:p>
          <a:p>
            <a:pPr lvl="0"/>
            <a:r>
              <a:rPr lang="sl-SI" sz="1200" kern="1200" dirty="0">
                <a:solidFill>
                  <a:schemeClr val="tx1"/>
                </a:solidFill>
                <a:effectLst/>
                <a:latin typeface="+mn-lt"/>
                <a:ea typeface="+mn-ea"/>
                <a:cs typeface="+mn-cs"/>
              </a:rPr>
              <a:t>urejanja,</a:t>
            </a:r>
          </a:p>
          <a:p>
            <a:pPr lvl="0"/>
            <a:r>
              <a:rPr lang="sl-SI" sz="1200" kern="1200" dirty="0">
                <a:solidFill>
                  <a:schemeClr val="tx1"/>
                </a:solidFill>
                <a:effectLst/>
                <a:latin typeface="+mn-lt"/>
                <a:ea typeface="+mn-ea"/>
                <a:cs typeface="+mn-cs"/>
              </a:rPr>
              <a:t>določanja,</a:t>
            </a:r>
          </a:p>
          <a:p>
            <a:pPr lvl="0"/>
            <a:r>
              <a:rPr lang="sl-SI" sz="1200" kern="1200" dirty="0">
                <a:solidFill>
                  <a:schemeClr val="tx1"/>
                </a:solidFill>
                <a:effectLst/>
                <a:latin typeface="+mn-lt"/>
                <a:ea typeface="+mn-ea"/>
                <a:cs typeface="+mn-cs"/>
              </a:rPr>
              <a:t>dopolnjevanja,</a:t>
            </a:r>
          </a:p>
          <a:p>
            <a:pPr lvl="0"/>
            <a:r>
              <a:rPr lang="sl-SI" sz="1200" kern="1200" dirty="0">
                <a:solidFill>
                  <a:schemeClr val="tx1"/>
                </a:solidFill>
                <a:effectLst/>
                <a:latin typeface="+mn-lt"/>
                <a:ea typeface="+mn-ea"/>
                <a:cs typeface="+mn-cs"/>
              </a:rPr>
              <a:t>kratkih odgovorov,</a:t>
            </a:r>
          </a:p>
          <a:p>
            <a:pPr lvl="0"/>
            <a:r>
              <a:rPr lang="sl-SI" sz="1200" kern="1200" dirty="0">
                <a:solidFill>
                  <a:schemeClr val="tx1"/>
                </a:solidFill>
                <a:effectLst/>
                <a:latin typeface="+mn-lt"/>
                <a:ea typeface="+mn-ea"/>
                <a:cs typeface="+mn-cs"/>
              </a:rPr>
              <a:t>ki zadevajo krajše besedilo (iztočnico),</a:t>
            </a:r>
          </a:p>
          <a:p>
            <a:pPr lvl="0"/>
            <a:r>
              <a:rPr lang="sl-SI" sz="1200" kern="1200" dirty="0">
                <a:solidFill>
                  <a:schemeClr val="tx1"/>
                </a:solidFill>
                <a:effectLst/>
                <a:latin typeface="+mn-lt"/>
                <a:ea typeface="+mn-ea"/>
                <a:cs typeface="+mn-cs"/>
              </a:rPr>
              <a:t>vodeno tvorjenje krajših besedilnih vrst,</a:t>
            </a:r>
          </a:p>
          <a:p>
            <a:pPr lvl="0"/>
            <a:r>
              <a:rPr lang="sl-SI" sz="1200" kern="1200" dirty="0">
                <a:solidFill>
                  <a:schemeClr val="tx1"/>
                </a:solidFill>
                <a:effectLst/>
                <a:latin typeface="+mn-lt"/>
                <a:ea typeface="+mn-ea"/>
                <a:cs typeface="+mn-cs"/>
              </a:rPr>
              <a:t>ki zahtevajo odgovor v obliki računskih postopkov ali grafičnega prikaza,</a:t>
            </a:r>
          </a:p>
          <a:p>
            <a:pPr lvl="0"/>
            <a:r>
              <a:rPr lang="sl-SI" sz="1200" kern="1200" dirty="0">
                <a:solidFill>
                  <a:schemeClr val="tx1"/>
                </a:solidFill>
                <a:effectLst/>
                <a:latin typeface="+mn-lt"/>
                <a:ea typeface="+mn-ea"/>
                <a:cs typeface="+mn-cs"/>
              </a:rPr>
              <a:t>ki zahtevajo utemeljitev odgovora,</a:t>
            </a:r>
          </a:p>
          <a:p>
            <a:pPr lvl="0"/>
            <a:r>
              <a:rPr lang="sl-SI" sz="1200" kern="1200" dirty="0">
                <a:solidFill>
                  <a:schemeClr val="tx1"/>
                </a:solidFill>
                <a:effectLst/>
                <a:latin typeface="+mn-lt"/>
                <a:ea typeface="+mn-ea"/>
                <a:cs typeface="+mn-cs"/>
              </a:rPr>
              <a:t>izbirnega tipa,</a:t>
            </a:r>
          </a:p>
          <a:p>
            <a:pPr lvl="0"/>
            <a:r>
              <a:rPr lang="sl-SI" sz="1200" kern="1200" dirty="0">
                <a:solidFill>
                  <a:schemeClr val="tx1"/>
                </a:solidFill>
                <a:effectLst/>
                <a:latin typeface="+mn-lt"/>
                <a:ea typeface="+mn-ea"/>
                <a:cs typeface="+mn-cs"/>
              </a:rPr>
              <a:t>…</a:t>
            </a:r>
          </a:p>
          <a:p>
            <a:endParaRPr lang="sl-SI" dirty="0"/>
          </a:p>
          <a:p>
            <a:endParaRPr lang="sl-SI" dirty="0"/>
          </a:p>
          <a:p>
            <a:r>
              <a:rPr lang="sl-SI" sz="1200" dirty="0">
                <a:solidFill>
                  <a:srgbClr val="696A6B"/>
                </a:solidFill>
                <a:latin typeface="Arial" panose="020B0604020202020204" pitchFamily="34" charset="0"/>
                <a:cs typeface="Arial" panose="020B0604020202020204" pitchFamily="34" charset="0"/>
              </a:rPr>
              <a:t>Preprečitev goljufanja:, lahko pri sestavi kviza uporabimo mešanje odgovorov ter sestavo različnih vsebin kviza. V kolikor snov ne dovoljuje drugače, lahko termin ocenjevanja znanja omejimo z vnaprejšnjim dogovorom med učiteljem, učenci in ostalimi učitelji, ki poučujejo te učence.</a:t>
            </a:r>
          </a:p>
          <a:p>
            <a:endParaRPr lang="sl-SI" sz="1200" dirty="0">
              <a:solidFill>
                <a:srgbClr val="696A6B"/>
              </a:solidFill>
              <a:latin typeface="Arial" panose="020B0604020202020204" pitchFamily="34" charset="0"/>
              <a:cs typeface="Arial" panose="020B0604020202020204" pitchFamily="34" charset="0"/>
            </a:endParaRPr>
          </a:p>
          <a:p>
            <a:endParaRPr lang="sl-SI" dirty="0"/>
          </a:p>
        </p:txBody>
      </p:sp>
      <p:sp>
        <p:nvSpPr>
          <p:cNvPr id="4" name="Označba mesta številke diapozitiva 3"/>
          <p:cNvSpPr>
            <a:spLocks noGrp="1"/>
          </p:cNvSpPr>
          <p:nvPr>
            <p:ph type="sldNum" sz="quarter" idx="5"/>
          </p:nvPr>
        </p:nvSpPr>
        <p:spPr/>
        <p:txBody>
          <a:bodyPr/>
          <a:lstStyle/>
          <a:p>
            <a:fld id="{4E3126C1-11A3-6A4A-997E-ED144E772822}" type="slidenum">
              <a:rPr lang="en-US" smtClean="0"/>
              <a:t>16</a:t>
            </a:fld>
            <a:endParaRPr lang="en-US"/>
          </a:p>
        </p:txBody>
      </p:sp>
    </p:spTree>
    <p:extLst>
      <p:ext uri="{BB962C8B-B14F-4D97-AF65-F5344CB8AC3E}">
        <p14:creationId xmlns:p14="http://schemas.microsoft.com/office/powerpoint/2010/main" val="337623208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60665"/>
          </a:xfrm>
          <a:prstGeom prst="rect">
            <a:avLst/>
          </a:prstGeom>
        </p:spPr>
      </p:pic>
    </p:spTree>
    <p:extLst>
      <p:ext uri="{BB962C8B-B14F-4D97-AF65-F5344CB8AC3E}">
        <p14:creationId xmlns:p14="http://schemas.microsoft.com/office/powerpoint/2010/main" val="33325491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60665"/>
          </a:xfrm>
          <a:prstGeom prst="rect">
            <a:avLst/>
          </a:prstGeom>
        </p:spPr>
      </p:pic>
    </p:spTree>
    <p:extLst>
      <p:ext uri="{BB962C8B-B14F-4D97-AF65-F5344CB8AC3E}">
        <p14:creationId xmlns:p14="http://schemas.microsoft.com/office/powerpoint/2010/main" val="9873587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60665"/>
          </a:xfrm>
          <a:prstGeom prst="rect">
            <a:avLst/>
          </a:prstGeom>
        </p:spPr>
      </p:pic>
    </p:spTree>
    <p:extLst>
      <p:ext uri="{BB962C8B-B14F-4D97-AF65-F5344CB8AC3E}">
        <p14:creationId xmlns:p14="http://schemas.microsoft.com/office/powerpoint/2010/main" val="7713783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cxnSp>
        <p:nvCxnSpPr>
          <p:cNvPr id="3" name="Straight Connector 2"/>
          <p:cNvCxnSpPr/>
          <p:nvPr userDrawn="1"/>
        </p:nvCxnSpPr>
        <p:spPr>
          <a:xfrm>
            <a:off x="1066799" y="6280486"/>
            <a:ext cx="10148115" cy="0"/>
          </a:xfrm>
          <a:prstGeom prst="line">
            <a:avLst/>
          </a:prstGeom>
        </p:spPr>
        <p:style>
          <a:lnRef idx="1">
            <a:schemeClr val="dk1"/>
          </a:lnRef>
          <a:fillRef idx="0">
            <a:schemeClr val="dk1"/>
          </a:fillRef>
          <a:effectRef idx="0">
            <a:schemeClr val="dk1"/>
          </a:effectRef>
          <a:fontRef idx="minor">
            <a:schemeClr val="tx1"/>
          </a:fontRef>
        </p:style>
      </p:cxnSp>
      <p:pic>
        <p:nvPicPr>
          <p:cNvPr id="9" name="Picture 8"/>
          <p:cNvPicPr>
            <a:picLocks noChangeAspect="1"/>
          </p:cNvPicPr>
          <p:nvPr userDrawn="1"/>
        </p:nvPicPr>
        <p:blipFill>
          <a:blip r:embed="rId2"/>
          <a:stretch>
            <a:fillRect/>
          </a:stretch>
        </p:blipFill>
        <p:spPr>
          <a:xfrm>
            <a:off x="10452914" y="6400466"/>
            <a:ext cx="762000" cy="24130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3382C9-F7C9-D44C-9A1E-74F7BEEFF7C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8B24ADC-DBC6-4446-A2FC-BCF87880763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B559351-C78B-3F4C-BCF5-20BCDCACF7B1}"/>
              </a:ext>
            </a:extLst>
          </p:cNvPr>
          <p:cNvSpPr>
            <a:spLocks noGrp="1"/>
          </p:cNvSpPr>
          <p:nvPr>
            <p:ph type="dt" sz="half" idx="10"/>
          </p:nvPr>
        </p:nvSpPr>
        <p:spPr/>
        <p:txBody>
          <a:bodyPr/>
          <a:lstStyle/>
          <a:p>
            <a:fld id="{18687589-602D-444D-A11C-182245BB7BB0}" type="datetimeFigureOut">
              <a:rPr lang="en-US" smtClean="0"/>
              <a:t>9/17/2020</a:t>
            </a:fld>
            <a:endParaRPr lang="en-US"/>
          </a:p>
        </p:txBody>
      </p:sp>
      <p:sp>
        <p:nvSpPr>
          <p:cNvPr id="5" name="Footer Placeholder 4">
            <a:extLst>
              <a:ext uri="{FF2B5EF4-FFF2-40B4-BE49-F238E27FC236}">
                <a16:creationId xmlns:a16="http://schemas.microsoft.com/office/drawing/2014/main" id="{969117EA-DD7B-7142-8121-F8B32B624A8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D00651-8678-BE4F-8B2D-E6D1F31AA1A5}"/>
              </a:ext>
            </a:extLst>
          </p:cNvPr>
          <p:cNvSpPr>
            <a:spLocks noGrp="1"/>
          </p:cNvSpPr>
          <p:nvPr>
            <p:ph type="sldNum" sz="quarter" idx="12"/>
          </p:nvPr>
        </p:nvSpPr>
        <p:spPr/>
        <p:txBody>
          <a:bodyPr/>
          <a:lstStyle/>
          <a:p>
            <a:fld id="{AA4410F4-C04B-AD49-9E4F-E11C4585DB5D}" type="slidenum">
              <a:rPr lang="en-US" smtClean="0"/>
              <a:t>‹#›</a:t>
            </a:fld>
            <a:endParaRPr lang="en-US"/>
          </a:p>
        </p:txBody>
      </p:sp>
    </p:spTree>
    <p:extLst>
      <p:ext uri="{BB962C8B-B14F-4D97-AF65-F5344CB8AC3E}">
        <p14:creationId xmlns:p14="http://schemas.microsoft.com/office/powerpoint/2010/main" val="25730293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674EFCD-3D86-A748-ABD0-063A8EEF5D4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71674F9-E590-2A4F-988B-E9D86FF16F5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001AB58-92B2-1F42-9B9C-31F040D6E7F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687589-602D-444D-A11C-182245BB7BB0}" type="datetimeFigureOut">
              <a:rPr lang="en-US" smtClean="0"/>
              <a:t>9/17/2020</a:t>
            </a:fld>
            <a:endParaRPr lang="en-US"/>
          </a:p>
        </p:txBody>
      </p:sp>
      <p:sp>
        <p:nvSpPr>
          <p:cNvPr id="5" name="Footer Placeholder 4">
            <a:extLst>
              <a:ext uri="{FF2B5EF4-FFF2-40B4-BE49-F238E27FC236}">
                <a16:creationId xmlns:a16="http://schemas.microsoft.com/office/drawing/2014/main" id="{A2A20822-0393-1848-B160-A8B443FF79D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AB6FE49-86B5-7E4A-84F0-60D8574436A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410F4-C04B-AD49-9E4F-E11C4585DB5D}" type="slidenum">
              <a:rPr lang="en-US" smtClean="0"/>
              <a:t>‹#›</a:t>
            </a:fld>
            <a:endParaRPr lang="en-US"/>
          </a:p>
        </p:txBody>
      </p:sp>
    </p:spTree>
    <p:extLst>
      <p:ext uri="{BB962C8B-B14F-4D97-AF65-F5344CB8AC3E}">
        <p14:creationId xmlns:p14="http://schemas.microsoft.com/office/powerpoint/2010/main" val="23613749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hyperlink" Target="https://play.google.com/store/apps/details?id=com.moodle.moodlemobile"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8" Type="http://schemas.openxmlformats.org/officeDocument/2006/relationships/hyperlink" Target="http://vox.arnes.si/" TargetMode="External"/><Relationship Id="rId13" Type="http://schemas.openxmlformats.org/officeDocument/2006/relationships/image" Target="../media/image5.jpeg"/><Relationship Id="rId3" Type="http://schemas.openxmlformats.org/officeDocument/2006/relationships/hyperlink" Target="https://podpora.sio.si/e-gradiva/" TargetMode="External"/><Relationship Id="rId7" Type="http://schemas.openxmlformats.org/officeDocument/2006/relationships/hyperlink" Target="https://www.zrss.si/iekosistem/" TargetMode="External"/><Relationship Id="rId12" Type="http://schemas.openxmlformats.org/officeDocument/2006/relationships/hyperlink" Target="http://www.eun.org/" TargetMode="External"/><Relationship Id="rId2" Type="http://schemas.openxmlformats.org/officeDocument/2006/relationships/hyperlink" Target="https://eucbeniki.sio.si/" TargetMode="External"/><Relationship Id="rId1" Type="http://schemas.openxmlformats.org/officeDocument/2006/relationships/slideLayout" Target="../slideLayouts/slideLayout4.xml"/><Relationship Id="rId6" Type="http://schemas.openxmlformats.org/officeDocument/2006/relationships/hyperlink" Target="https://www.zrss.si/mentep/" TargetMode="External"/><Relationship Id="rId11" Type="http://schemas.openxmlformats.org/officeDocument/2006/relationships/hyperlink" Target="https://vivid.fov.um.si/zbornik/arhiv-zbornikov/" TargetMode="External"/><Relationship Id="rId5" Type="http://schemas.openxmlformats.org/officeDocument/2006/relationships/hyperlink" Target="https://safe.si/" TargetMode="External"/><Relationship Id="rId10" Type="http://schemas.openxmlformats.org/officeDocument/2006/relationships/hyperlink" Target="https://www.zrss.si/strokovne-resitve/digitalna-bralnica" TargetMode="External"/><Relationship Id="rId4" Type="http://schemas.openxmlformats.org/officeDocument/2006/relationships/hyperlink" Target="https://skupnost.sio.si/" TargetMode="External"/><Relationship Id="rId9" Type="http://schemas.openxmlformats.org/officeDocument/2006/relationships/hyperlink" Target="https://www.inovativna-sola.si/" TargetMode="External"/></Relationships>
</file>

<file path=ppt/slides/_rels/slide2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png"/><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2532F7-6853-EE43-81AB-01933527C976}"/>
              </a:ext>
            </a:extLst>
          </p:cNvPr>
          <p:cNvSpPr>
            <a:spLocks noGrp="1"/>
          </p:cNvSpPr>
          <p:nvPr>
            <p:ph type="ctrTitle" idx="4294967295"/>
          </p:nvPr>
        </p:nvSpPr>
        <p:spPr>
          <a:xfrm>
            <a:off x="4452730" y="3747053"/>
            <a:ext cx="6215270" cy="1192696"/>
          </a:xfrm>
        </p:spPr>
        <p:txBody>
          <a:bodyPr>
            <a:normAutofit fontScale="90000"/>
          </a:bodyPr>
          <a:lstStyle/>
          <a:p>
            <a:pPr algn="l">
              <a:lnSpc>
                <a:spcPts val="4100"/>
              </a:lnSpc>
            </a:pPr>
            <a:r>
              <a:rPr lang="sl-SI" sz="3500" b="1" dirty="0">
                <a:solidFill>
                  <a:schemeClr val="bg1"/>
                </a:solidFill>
                <a:latin typeface="Arial" panose="020B0604020202020204" pitchFamily="34" charset="0"/>
                <a:cs typeface="Arial" panose="020B0604020202020204" pitchFamily="34" charset="0"/>
              </a:rPr>
              <a:t>KAKO PRIPRAVITI ŠOLO NA IZOBRAŽEVANJE NA DALJAVO</a:t>
            </a:r>
            <a:endParaRPr lang="en-US" sz="3500" dirty="0">
              <a:solidFill>
                <a:schemeClr val="bg1"/>
              </a:solidFill>
            </a:endParaRPr>
          </a:p>
        </p:txBody>
      </p:sp>
      <p:sp>
        <p:nvSpPr>
          <p:cNvPr id="3" name="Subtitle 2">
            <a:extLst>
              <a:ext uri="{FF2B5EF4-FFF2-40B4-BE49-F238E27FC236}">
                <a16:creationId xmlns:a16="http://schemas.microsoft.com/office/drawing/2014/main" id="{83291451-109B-3044-9237-FFB88CA9D803}"/>
              </a:ext>
            </a:extLst>
          </p:cNvPr>
          <p:cNvSpPr>
            <a:spLocks noGrp="1"/>
          </p:cNvSpPr>
          <p:nvPr>
            <p:ph type="subTitle" idx="4294967295"/>
          </p:nvPr>
        </p:nvSpPr>
        <p:spPr>
          <a:xfrm>
            <a:off x="4452730" y="5155096"/>
            <a:ext cx="6215270" cy="937093"/>
          </a:xfrm>
        </p:spPr>
        <p:txBody>
          <a:bodyPr>
            <a:normAutofit/>
          </a:bodyPr>
          <a:lstStyle/>
          <a:p>
            <a:pPr marL="0" indent="0" algn="l">
              <a:lnSpc>
                <a:spcPts val="1700"/>
              </a:lnSpc>
              <a:buNone/>
            </a:pPr>
            <a:r>
              <a:rPr lang="sl-SI" sz="2000" dirty="0">
                <a:solidFill>
                  <a:schemeClr val="bg1"/>
                </a:solidFill>
                <a:latin typeface="Arial" panose="020B0604020202020204" pitchFamily="34" charset="0"/>
                <a:cs typeface="Arial" panose="020B0604020202020204" pitchFamily="34" charset="0"/>
              </a:rPr>
              <a:t>Miklavž Šef</a:t>
            </a:r>
            <a:endParaRPr lang="en-US" sz="2000" dirty="0">
              <a:solidFill>
                <a:schemeClr val="bg1"/>
              </a:solidFill>
              <a:latin typeface="Arial" panose="020B0604020202020204" pitchFamily="34" charset="0"/>
              <a:cs typeface="Arial" panose="020B0604020202020204" pitchFamily="34" charset="0"/>
            </a:endParaRPr>
          </a:p>
          <a:p>
            <a:pPr marL="0" indent="0" algn="l">
              <a:lnSpc>
                <a:spcPts val="1700"/>
              </a:lnSpc>
              <a:buNone/>
            </a:pPr>
            <a:r>
              <a:rPr lang="sl-SI" sz="2000" dirty="0">
                <a:solidFill>
                  <a:schemeClr val="bg1"/>
                </a:solidFill>
                <a:latin typeface="Arial" panose="020B0604020202020204" pitchFamily="34" charset="0"/>
                <a:cs typeface="Arial" panose="020B0604020202020204" pitchFamily="34" charset="0"/>
              </a:rPr>
              <a:t>September, Litija</a:t>
            </a:r>
            <a:endParaRPr lang="en-US" sz="2000" dirty="0">
              <a:solidFill>
                <a:schemeClr val="bg1"/>
              </a:solidFill>
              <a:latin typeface="Arial" panose="020B0604020202020204" pitchFamily="34" charset="0"/>
              <a:cs typeface="Arial" panose="020B0604020202020204" pitchFamily="34" charset="0"/>
            </a:endParaRPr>
          </a:p>
        </p:txBody>
      </p:sp>
      <p:pic>
        <p:nvPicPr>
          <p:cNvPr id="4" name="Slika 4">
            <a:extLst>
              <a:ext uri="{FF2B5EF4-FFF2-40B4-BE49-F238E27FC236}">
                <a16:creationId xmlns:a16="http://schemas.microsoft.com/office/drawing/2014/main" id="{BD027869-F052-434B-AE10-FDAF16D9500E}"/>
              </a:ext>
            </a:extLst>
          </p:cNvPr>
          <p:cNvPicPr>
            <a:picLocks noChangeAspect="1"/>
          </p:cNvPicPr>
          <p:nvPr/>
        </p:nvPicPr>
        <p:blipFill>
          <a:blip r:embed="rId2"/>
          <a:stretch>
            <a:fillRect/>
          </a:stretch>
        </p:blipFill>
        <p:spPr>
          <a:xfrm>
            <a:off x="1016619" y="4348494"/>
            <a:ext cx="1395761" cy="985987"/>
          </a:xfrm>
          <a:prstGeom prst="rect">
            <a:avLst/>
          </a:prstGeom>
        </p:spPr>
      </p:pic>
    </p:spTree>
    <p:extLst>
      <p:ext uri="{BB962C8B-B14F-4D97-AF65-F5344CB8AC3E}">
        <p14:creationId xmlns:p14="http://schemas.microsoft.com/office/powerpoint/2010/main" val="33633213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2532F7-6853-EE43-81AB-01933527C976}"/>
              </a:ext>
            </a:extLst>
          </p:cNvPr>
          <p:cNvSpPr txBox="1">
            <a:spLocks/>
          </p:cNvSpPr>
          <p:nvPr/>
        </p:nvSpPr>
        <p:spPr>
          <a:xfrm>
            <a:off x="914400" y="626165"/>
            <a:ext cx="10237304" cy="1212574"/>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ts val="3500"/>
              </a:lnSpc>
            </a:pPr>
            <a:r>
              <a:rPr lang="sl-SI" sz="3000" b="1" dirty="0">
                <a:solidFill>
                  <a:srgbClr val="696A6B"/>
                </a:solidFill>
                <a:latin typeface="Arial"/>
                <a:cs typeface="Arial"/>
              </a:rPr>
              <a:t>Ocenjevanje</a:t>
            </a:r>
            <a:endParaRPr lang="sl-SI" dirty="0"/>
          </a:p>
        </p:txBody>
      </p:sp>
      <p:sp>
        <p:nvSpPr>
          <p:cNvPr id="4" name="Subtitle 2">
            <a:extLst>
              <a:ext uri="{FF2B5EF4-FFF2-40B4-BE49-F238E27FC236}">
                <a16:creationId xmlns:a16="http://schemas.microsoft.com/office/drawing/2014/main" id="{79B29558-ADF8-1341-943E-B259AA01E14E}"/>
              </a:ext>
            </a:extLst>
          </p:cNvPr>
          <p:cNvSpPr txBox="1">
            <a:spLocks/>
          </p:cNvSpPr>
          <p:nvPr/>
        </p:nvSpPr>
        <p:spPr>
          <a:xfrm>
            <a:off x="983974" y="6440557"/>
            <a:ext cx="9392478" cy="228600"/>
          </a:xfrm>
          <a:prstGeom prst="rect">
            <a:avLst/>
          </a:prstGeom>
        </p:spPr>
        <p:txBody>
          <a:bodyPr vert="horz" lIns="91440" tIns="45720" rIns="91440" bIns="45720" rtlCol="0" anchor="b">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1100">
                <a:solidFill>
                  <a:srgbClr val="696A6B"/>
                </a:solidFill>
                <a:latin typeface="Arial"/>
                <a:cs typeface="Arial"/>
              </a:rPr>
              <a:t>Kako pripraviti šolo na izobraževanje na daljavo</a:t>
            </a:r>
            <a:endParaRPr lang="sl-SI"/>
          </a:p>
        </p:txBody>
      </p:sp>
      <p:pic>
        <p:nvPicPr>
          <p:cNvPr id="6" name="Slika 4" descr="Slika, ki vsebuje besede risba&#10;&#10;Opis je samodejno ustvarjen">
            <a:extLst>
              <a:ext uri="{FF2B5EF4-FFF2-40B4-BE49-F238E27FC236}">
                <a16:creationId xmlns:a16="http://schemas.microsoft.com/office/drawing/2014/main" id="{AEAD4FD0-8100-44DF-81A2-0FF18444FD04}"/>
              </a:ext>
            </a:extLst>
          </p:cNvPr>
          <p:cNvPicPr>
            <a:picLocks noChangeAspect="1"/>
          </p:cNvPicPr>
          <p:nvPr/>
        </p:nvPicPr>
        <p:blipFill>
          <a:blip r:embed="rId3"/>
          <a:stretch>
            <a:fillRect/>
          </a:stretch>
        </p:blipFill>
        <p:spPr>
          <a:xfrm>
            <a:off x="9727663" y="6357402"/>
            <a:ext cx="555830" cy="397169"/>
          </a:xfrm>
          <a:prstGeom prst="rect">
            <a:avLst/>
          </a:prstGeom>
        </p:spPr>
      </p:pic>
      <p:sp>
        <p:nvSpPr>
          <p:cNvPr id="8" name="Subtitle 2">
            <a:extLst>
              <a:ext uri="{FF2B5EF4-FFF2-40B4-BE49-F238E27FC236}">
                <a16:creationId xmlns:a16="http://schemas.microsoft.com/office/drawing/2014/main" id="{51811E50-22CE-4596-8AD1-D22B381B4B67}"/>
              </a:ext>
            </a:extLst>
          </p:cNvPr>
          <p:cNvSpPr txBox="1">
            <a:spLocks/>
          </p:cNvSpPr>
          <p:nvPr/>
        </p:nvSpPr>
        <p:spPr>
          <a:xfrm>
            <a:off x="914400" y="1232452"/>
            <a:ext cx="9817094" cy="2389637"/>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sl-SI" sz="1600" dirty="0">
                <a:solidFill>
                  <a:srgbClr val="696A6B"/>
                </a:solidFill>
                <a:latin typeface="Arial" panose="020B0604020202020204" pitchFamily="34" charset="0"/>
                <a:cs typeface="Arial" panose="020B0604020202020204" pitchFamily="34" charset="0"/>
              </a:rPr>
              <a:t>Nimajo vsi učenci enakih pogojev dela.</a:t>
            </a:r>
          </a:p>
          <a:p>
            <a:pPr marL="0" indent="0">
              <a:buNone/>
            </a:pPr>
            <a:r>
              <a:rPr lang="sl-SI" sz="1600" dirty="0">
                <a:solidFill>
                  <a:srgbClr val="696A6B"/>
                </a:solidFill>
                <a:latin typeface="Arial" panose="020B0604020202020204" pitchFamily="34" charset="0"/>
                <a:cs typeface="Arial" panose="020B0604020202020204" pitchFamily="34" charset="0"/>
              </a:rPr>
              <a:t>Pouk je fleksibilno organiziran -&gt; učenci niso ob točno določeni uri vsi prisotni.</a:t>
            </a:r>
          </a:p>
          <a:p>
            <a:pPr marL="0" indent="0">
              <a:buNone/>
            </a:pPr>
            <a:r>
              <a:rPr lang="sl-SI" sz="1600" dirty="0">
                <a:solidFill>
                  <a:srgbClr val="696A6B"/>
                </a:solidFill>
                <a:latin typeface="Arial" panose="020B0604020202020204" pitchFamily="34" charset="0"/>
                <a:cs typeface="Arial" panose="020B0604020202020204" pitchFamily="34" charset="0"/>
              </a:rPr>
              <a:t>Nimajo vsi enakih IKT možnosti -&gt; imajo lahko sorojence in starše, ki tudi potrebujejo dostop do IKT.</a:t>
            </a:r>
          </a:p>
          <a:p>
            <a:pPr marL="0" indent="0">
              <a:buNone/>
            </a:pPr>
            <a:r>
              <a:rPr lang="sl-SI" sz="1600" dirty="0">
                <a:solidFill>
                  <a:srgbClr val="696A6B"/>
                </a:solidFill>
                <a:latin typeface="Arial" panose="020B0604020202020204" pitchFamily="34" charset="0"/>
                <a:cs typeface="Arial" panose="020B0604020202020204" pitchFamily="34" charset="0"/>
              </a:rPr>
              <a:t>Ocenjevanje v terminsko omejenem času je neprimerno. Smiselno, da se, v kolikor izvedljivo, znanja, ki zahtevajo priklic informacij iz spomina, preverja s pomočjo nalog stila NPZ.</a:t>
            </a:r>
          </a:p>
          <a:p>
            <a:pPr marL="0" indent="0">
              <a:buNone/>
            </a:pPr>
            <a:r>
              <a:rPr lang="sl-SI" sz="1600" dirty="0">
                <a:solidFill>
                  <a:srgbClr val="696A6B"/>
                </a:solidFill>
                <a:latin typeface="Arial" panose="020B0604020202020204" pitchFamily="34" charset="0"/>
                <a:cs typeface="Arial" panose="020B0604020202020204" pitchFamily="34" charset="0"/>
              </a:rPr>
              <a:t>Ocenjevanje ne omejimo uro ali dve izbranega dne.</a:t>
            </a:r>
          </a:p>
          <a:p>
            <a:pPr marL="0" indent="0">
              <a:buNone/>
            </a:pPr>
            <a:r>
              <a:rPr lang="sl-SI" sz="1600" dirty="0">
                <a:solidFill>
                  <a:srgbClr val="696A6B"/>
                </a:solidFill>
                <a:latin typeface="Arial" panose="020B0604020202020204" pitchFamily="34" charset="0"/>
                <a:cs typeface="Arial" panose="020B0604020202020204" pitchFamily="34" charset="0"/>
              </a:rPr>
              <a:t>Primeri dobre prakse:</a:t>
            </a:r>
          </a:p>
          <a:p>
            <a:r>
              <a:rPr lang="sl-SI" sz="1600" dirty="0">
                <a:solidFill>
                  <a:srgbClr val="696A6B"/>
                </a:solidFill>
                <a:latin typeface="Arial" panose="020B0604020202020204" pitchFamily="34" charset="0"/>
                <a:cs typeface="Arial" panose="020B0604020202020204" pitchFamily="34" charset="0"/>
              </a:rPr>
              <a:t>sodelovalno delo, </a:t>
            </a:r>
          </a:p>
          <a:p>
            <a:pPr lvl="0"/>
            <a:r>
              <a:rPr lang="sl-SI" sz="1600" dirty="0">
                <a:solidFill>
                  <a:srgbClr val="696A6B"/>
                </a:solidFill>
                <a:latin typeface="Arial" panose="020B0604020202020204" pitchFamily="34" charset="0"/>
                <a:cs typeface="Arial" panose="020B0604020202020204" pitchFamily="34" charset="0"/>
              </a:rPr>
              <a:t>projektno delo,</a:t>
            </a:r>
          </a:p>
          <a:p>
            <a:pPr lvl="0"/>
            <a:r>
              <a:rPr lang="sl-SI" sz="1600" dirty="0">
                <a:solidFill>
                  <a:srgbClr val="696A6B"/>
                </a:solidFill>
                <a:latin typeface="Arial" panose="020B0604020202020204" pitchFamily="34" charset="0"/>
                <a:cs typeface="Arial" panose="020B0604020202020204" pitchFamily="34" charset="0"/>
              </a:rPr>
              <a:t>seminarske naloge,</a:t>
            </a:r>
          </a:p>
          <a:p>
            <a:pPr lvl="0"/>
            <a:r>
              <a:rPr lang="sl-SI" sz="1600" dirty="0">
                <a:solidFill>
                  <a:srgbClr val="696A6B"/>
                </a:solidFill>
                <a:latin typeface="Arial" panose="020B0604020202020204" pitchFamily="34" charset="0"/>
                <a:cs typeface="Arial" panose="020B0604020202020204" pitchFamily="34" charset="0"/>
              </a:rPr>
              <a:t>raziskovanja,</a:t>
            </a:r>
          </a:p>
          <a:p>
            <a:pPr lvl="0"/>
            <a:r>
              <a:rPr lang="sl-SI" sz="1600" dirty="0">
                <a:solidFill>
                  <a:srgbClr val="696A6B"/>
                </a:solidFill>
                <a:latin typeface="Arial" panose="020B0604020202020204" pitchFamily="34" charset="0"/>
                <a:cs typeface="Arial" panose="020B0604020202020204" pitchFamily="34" charset="0"/>
              </a:rPr>
              <a:t>študije primera,</a:t>
            </a:r>
          </a:p>
          <a:p>
            <a:pPr lvl="0"/>
            <a:r>
              <a:rPr lang="sl-SI" sz="1600" dirty="0">
                <a:solidFill>
                  <a:srgbClr val="696A6B"/>
                </a:solidFill>
                <a:latin typeface="Arial" panose="020B0604020202020204" pitchFamily="34" charset="0"/>
                <a:cs typeface="Arial" panose="020B0604020202020204" pitchFamily="34" charset="0"/>
              </a:rPr>
              <a:t>formativno spremljanje napredka in ocenjevanje…</a:t>
            </a:r>
          </a:p>
        </p:txBody>
      </p:sp>
    </p:spTree>
    <p:extLst>
      <p:ext uri="{BB962C8B-B14F-4D97-AF65-F5344CB8AC3E}">
        <p14:creationId xmlns:p14="http://schemas.microsoft.com/office/powerpoint/2010/main" val="21866082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2532F7-6853-EE43-81AB-01933527C976}"/>
              </a:ext>
            </a:extLst>
          </p:cNvPr>
          <p:cNvSpPr txBox="1">
            <a:spLocks/>
          </p:cNvSpPr>
          <p:nvPr/>
        </p:nvSpPr>
        <p:spPr>
          <a:xfrm>
            <a:off x="914400" y="626165"/>
            <a:ext cx="10237304" cy="1212574"/>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ts val="3500"/>
              </a:lnSpc>
            </a:pPr>
            <a:r>
              <a:rPr lang="sl-SI" sz="3000" b="1" dirty="0">
                <a:solidFill>
                  <a:srgbClr val="696A6B"/>
                </a:solidFill>
                <a:latin typeface="Arial"/>
                <a:cs typeface="Arial"/>
              </a:rPr>
              <a:t>Ocenjevanje</a:t>
            </a:r>
            <a:endParaRPr lang="sl-SI" dirty="0"/>
          </a:p>
        </p:txBody>
      </p:sp>
      <p:sp>
        <p:nvSpPr>
          <p:cNvPr id="4" name="Subtitle 2">
            <a:extLst>
              <a:ext uri="{FF2B5EF4-FFF2-40B4-BE49-F238E27FC236}">
                <a16:creationId xmlns:a16="http://schemas.microsoft.com/office/drawing/2014/main" id="{79B29558-ADF8-1341-943E-B259AA01E14E}"/>
              </a:ext>
            </a:extLst>
          </p:cNvPr>
          <p:cNvSpPr txBox="1">
            <a:spLocks/>
          </p:cNvSpPr>
          <p:nvPr/>
        </p:nvSpPr>
        <p:spPr>
          <a:xfrm>
            <a:off x="983974" y="6440557"/>
            <a:ext cx="9392478" cy="228600"/>
          </a:xfrm>
          <a:prstGeom prst="rect">
            <a:avLst/>
          </a:prstGeom>
        </p:spPr>
        <p:txBody>
          <a:bodyPr vert="horz" lIns="91440" tIns="45720" rIns="91440" bIns="45720" rtlCol="0" anchor="b">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1100">
                <a:solidFill>
                  <a:srgbClr val="696A6B"/>
                </a:solidFill>
                <a:latin typeface="Arial"/>
                <a:cs typeface="Arial"/>
              </a:rPr>
              <a:t>Kako pripraviti šolo na izobraževanje na daljavo</a:t>
            </a:r>
            <a:endParaRPr lang="sl-SI"/>
          </a:p>
        </p:txBody>
      </p:sp>
      <p:pic>
        <p:nvPicPr>
          <p:cNvPr id="6" name="Slika 4" descr="Slika, ki vsebuje besede risba&#10;&#10;Opis je samodejno ustvarjen">
            <a:extLst>
              <a:ext uri="{FF2B5EF4-FFF2-40B4-BE49-F238E27FC236}">
                <a16:creationId xmlns:a16="http://schemas.microsoft.com/office/drawing/2014/main" id="{AEAD4FD0-8100-44DF-81A2-0FF18444FD04}"/>
              </a:ext>
            </a:extLst>
          </p:cNvPr>
          <p:cNvPicPr>
            <a:picLocks noChangeAspect="1"/>
          </p:cNvPicPr>
          <p:nvPr/>
        </p:nvPicPr>
        <p:blipFill>
          <a:blip r:embed="rId3"/>
          <a:stretch>
            <a:fillRect/>
          </a:stretch>
        </p:blipFill>
        <p:spPr>
          <a:xfrm>
            <a:off x="9727663" y="6357402"/>
            <a:ext cx="555830" cy="397169"/>
          </a:xfrm>
          <a:prstGeom prst="rect">
            <a:avLst/>
          </a:prstGeom>
        </p:spPr>
      </p:pic>
      <p:sp>
        <p:nvSpPr>
          <p:cNvPr id="8" name="Subtitle 2">
            <a:extLst>
              <a:ext uri="{FF2B5EF4-FFF2-40B4-BE49-F238E27FC236}">
                <a16:creationId xmlns:a16="http://schemas.microsoft.com/office/drawing/2014/main" id="{51811E50-22CE-4596-8AD1-D22B381B4B67}"/>
              </a:ext>
            </a:extLst>
          </p:cNvPr>
          <p:cNvSpPr txBox="1">
            <a:spLocks/>
          </p:cNvSpPr>
          <p:nvPr/>
        </p:nvSpPr>
        <p:spPr>
          <a:xfrm>
            <a:off x="914400" y="1232452"/>
            <a:ext cx="9817094" cy="2389637"/>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sl-SI" sz="1600" dirty="0">
                <a:solidFill>
                  <a:srgbClr val="696A6B"/>
                </a:solidFill>
                <a:latin typeface="Arial" panose="020B0604020202020204" pitchFamily="34" charset="0"/>
                <a:cs typeface="Arial" panose="020B0604020202020204" pitchFamily="34" charset="0"/>
              </a:rPr>
              <a:t>Ocenjujemo v več stopnjah. Najprej minimalne standarde, po uspešne opravljanju zahtevnejše naloge</a:t>
            </a:r>
          </a:p>
          <a:p>
            <a:pPr marL="0" indent="0">
              <a:buNone/>
            </a:pPr>
            <a:r>
              <a:rPr lang="sl-SI" sz="1600" dirty="0">
                <a:solidFill>
                  <a:srgbClr val="696A6B"/>
                </a:solidFill>
                <a:latin typeface="Arial" panose="020B0604020202020204" pitchFamily="34" charset="0"/>
                <a:cs typeface="Arial" panose="020B0604020202020204" pitchFamily="34" charset="0"/>
              </a:rPr>
              <a:t>Ocenjevanje prirejeno tudi učencem s posebnimi potrebami, razvidne iz IP-ja.</a:t>
            </a:r>
          </a:p>
          <a:p>
            <a:pPr marL="0" indent="0">
              <a:buNone/>
            </a:pPr>
            <a:r>
              <a:rPr lang="sl-SI" sz="1600" dirty="0">
                <a:solidFill>
                  <a:srgbClr val="696A6B"/>
                </a:solidFill>
                <a:latin typeface="Arial" panose="020B0604020202020204" pitchFamily="34" charset="0"/>
                <a:cs typeface="Arial" panose="020B0604020202020204" pitchFamily="34" charset="0"/>
              </a:rPr>
              <a:t>Ustno ocenjevanje v skrajnem primeru. Pred ocenjevanjem moramo preveriti enakost pogojev dela, IKT zmožnosti ter uskladiti termin z učencem.</a:t>
            </a:r>
          </a:p>
          <a:p>
            <a:pPr marL="0" indent="0">
              <a:buNone/>
            </a:pPr>
            <a:r>
              <a:rPr lang="sl-SI" sz="1600" dirty="0">
                <a:solidFill>
                  <a:srgbClr val="696A6B"/>
                </a:solidFill>
                <a:latin typeface="Arial" panose="020B0604020202020204" pitchFamily="34" charset="0"/>
                <a:cs typeface="Arial" panose="020B0604020202020204" pitchFamily="34" charset="0"/>
              </a:rPr>
              <a:t>Po vsakem ocenjevanju omogočiti vpogled v samo ocenjevanje ter v popravljen in ocenjen izdelek (kriteriji, opisniki…). </a:t>
            </a:r>
          </a:p>
          <a:p>
            <a:pPr marL="0" indent="0">
              <a:buNone/>
            </a:pPr>
            <a:r>
              <a:rPr lang="sl-SI" sz="1600" dirty="0">
                <a:solidFill>
                  <a:srgbClr val="696A6B"/>
                </a:solidFill>
                <a:latin typeface="Arial" panose="020B0604020202020204" pitchFamily="34" charset="0"/>
                <a:cs typeface="Arial" panose="020B0604020202020204" pitchFamily="34" charset="0"/>
              </a:rPr>
              <a:t>Dokazi o delu učenca (slika izdelka, opis izvedbe…). </a:t>
            </a:r>
          </a:p>
          <a:p>
            <a:pPr marL="0" indent="0">
              <a:buNone/>
            </a:pPr>
            <a:endParaRPr lang="sl-SI" sz="1600" dirty="0">
              <a:solidFill>
                <a:srgbClr val="696A6B"/>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074266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2532F7-6853-EE43-81AB-01933527C976}"/>
              </a:ext>
            </a:extLst>
          </p:cNvPr>
          <p:cNvSpPr txBox="1">
            <a:spLocks/>
          </p:cNvSpPr>
          <p:nvPr/>
        </p:nvSpPr>
        <p:spPr>
          <a:xfrm>
            <a:off x="914400" y="626165"/>
            <a:ext cx="10237304" cy="1212574"/>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ts val="3500"/>
              </a:lnSpc>
            </a:pPr>
            <a:r>
              <a:rPr lang="sl-SI" sz="3000" b="1" dirty="0">
                <a:solidFill>
                  <a:srgbClr val="696A6B"/>
                </a:solidFill>
                <a:latin typeface="Arial"/>
                <a:cs typeface="Arial"/>
              </a:rPr>
              <a:t>Povratne informacije</a:t>
            </a:r>
            <a:endParaRPr lang="sl-SI" dirty="0"/>
          </a:p>
        </p:txBody>
      </p:sp>
      <p:sp>
        <p:nvSpPr>
          <p:cNvPr id="4" name="Subtitle 2">
            <a:extLst>
              <a:ext uri="{FF2B5EF4-FFF2-40B4-BE49-F238E27FC236}">
                <a16:creationId xmlns:a16="http://schemas.microsoft.com/office/drawing/2014/main" id="{79B29558-ADF8-1341-943E-B259AA01E14E}"/>
              </a:ext>
            </a:extLst>
          </p:cNvPr>
          <p:cNvSpPr txBox="1">
            <a:spLocks/>
          </p:cNvSpPr>
          <p:nvPr/>
        </p:nvSpPr>
        <p:spPr>
          <a:xfrm>
            <a:off x="983974" y="6440557"/>
            <a:ext cx="9392478" cy="228600"/>
          </a:xfrm>
          <a:prstGeom prst="rect">
            <a:avLst/>
          </a:prstGeom>
        </p:spPr>
        <p:txBody>
          <a:bodyPr vert="horz" lIns="91440" tIns="45720" rIns="91440" bIns="45720" rtlCol="0" anchor="b">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1100">
                <a:solidFill>
                  <a:srgbClr val="696A6B"/>
                </a:solidFill>
                <a:latin typeface="Arial"/>
                <a:cs typeface="Arial"/>
              </a:rPr>
              <a:t>Kako pripraviti šolo na izobraževanje na daljavo</a:t>
            </a:r>
            <a:endParaRPr lang="sl-SI"/>
          </a:p>
        </p:txBody>
      </p:sp>
      <p:pic>
        <p:nvPicPr>
          <p:cNvPr id="6" name="Slika 4" descr="Slika, ki vsebuje besede risba&#10;&#10;Opis je samodejno ustvarjen">
            <a:extLst>
              <a:ext uri="{FF2B5EF4-FFF2-40B4-BE49-F238E27FC236}">
                <a16:creationId xmlns:a16="http://schemas.microsoft.com/office/drawing/2014/main" id="{AEAD4FD0-8100-44DF-81A2-0FF18444FD04}"/>
              </a:ext>
            </a:extLst>
          </p:cNvPr>
          <p:cNvPicPr>
            <a:picLocks noChangeAspect="1"/>
          </p:cNvPicPr>
          <p:nvPr/>
        </p:nvPicPr>
        <p:blipFill>
          <a:blip r:embed="rId3"/>
          <a:stretch>
            <a:fillRect/>
          </a:stretch>
        </p:blipFill>
        <p:spPr>
          <a:xfrm>
            <a:off x="9727663" y="6357402"/>
            <a:ext cx="555830" cy="397169"/>
          </a:xfrm>
          <a:prstGeom prst="rect">
            <a:avLst/>
          </a:prstGeom>
        </p:spPr>
      </p:pic>
      <p:sp>
        <p:nvSpPr>
          <p:cNvPr id="8" name="Subtitle 2">
            <a:extLst>
              <a:ext uri="{FF2B5EF4-FFF2-40B4-BE49-F238E27FC236}">
                <a16:creationId xmlns:a16="http://schemas.microsoft.com/office/drawing/2014/main" id="{51811E50-22CE-4596-8AD1-D22B381B4B67}"/>
              </a:ext>
            </a:extLst>
          </p:cNvPr>
          <p:cNvSpPr txBox="1">
            <a:spLocks/>
          </p:cNvSpPr>
          <p:nvPr/>
        </p:nvSpPr>
        <p:spPr>
          <a:xfrm>
            <a:off x="914400" y="1232452"/>
            <a:ext cx="9817094" cy="2389637"/>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base"/>
            <a:r>
              <a:rPr lang="sl-SI" sz="1600" dirty="0">
                <a:solidFill>
                  <a:srgbClr val="696A6B"/>
                </a:solidFill>
                <a:latin typeface="Arial"/>
                <a:cs typeface="Arial"/>
              </a:rPr>
              <a:t>Tekom dela različne želje po spremembah/izboljšavah.</a:t>
            </a:r>
          </a:p>
          <a:p>
            <a:pPr fontAlgn="base"/>
            <a:r>
              <a:rPr lang="sl-SI" sz="1600" dirty="0">
                <a:solidFill>
                  <a:srgbClr val="696A6B"/>
                </a:solidFill>
                <a:latin typeface="Arial"/>
                <a:cs typeface="Arial"/>
              </a:rPr>
              <a:t>Pridobivanje povratnih informacij z vprašalniki ali samoiniciativno sporočanje.</a:t>
            </a:r>
          </a:p>
          <a:p>
            <a:pPr fontAlgn="base"/>
            <a:r>
              <a:rPr lang="sl-SI" sz="1600" dirty="0">
                <a:solidFill>
                  <a:srgbClr val="696A6B"/>
                </a:solidFill>
                <a:latin typeface="Arial"/>
                <a:cs typeface="Arial"/>
              </a:rPr>
              <a:t>Starši, učenci svoje predloge pošljejo na namensko e-pošto (npr.: podpora@os-litija.si)</a:t>
            </a:r>
          </a:p>
          <a:p>
            <a:pPr fontAlgn="base"/>
            <a:r>
              <a:rPr lang="sl-SI" sz="1600" dirty="0">
                <a:solidFill>
                  <a:srgbClr val="696A6B"/>
                </a:solidFill>
                <a:latin typeface="Arial"/>
                <a:cs typeface="Arial"/>
              </a:rPr>
              <a:t>Učitelji svoje predloge pošljejo vodstvu</a:t>
            </a:r>
          </a:p>
          <a:p>
            <a:pPr fontAlgn="base"/>
            <a:r>
              <a:rPr lang="sl-SI" sz="1600" dirty="0">
                <a:solidFill>
                  <a:srgbClr val="696A6B"/>
                </a:solidFill>
                <a:latin typeface="Arial"/>
                <a:cs typeface="Arial"/>
              </a:rPr>
              <a:t>Smiselnost predlogov izboljšave bodo usklajene z vodstvom.</a:t>
            </a:r>
          </a:p>
          <a:p>
            <a:pPr fontAlgn="base"/>
            <a:r>
              <a:rPr lang="sl-SI" sz="1600" dirty="0">
                <a:solidFill>
                  <a:srgbClr val="696A6B"/>
                </a:solidFill>
                <a:latin typeface="Arial"/>
                <a:cs typeface="Arial"/>
              </a:rPr>
              <a:t>Komentarji, ki bodo obravnavane samo »na blagajni« šoli niso znani in jih ne more obravnavati.</a:t>
            </a:r>
          </a:p>
          <a:p>
            <a:pPr fontAlgn="base"/>
            <a:endParaRPr lang="sl-SI" sz="1600" dirty="0">
              <a:solidFill>
                <a:srgbClr val="696A6B"/>
              </a:solidFill>
              <a:latin typeface="Arial"/>
              <a:cs typeface="Arial"/>
            </a:endParaRPr>
          </a:p>
        </p:txBody>
      </p:sp>
    </p:spTree>
    <p:extLst>
      <p:ext uri="{BB962C8B-B14F-4D97-AF65-F5344CB8AC3E}">
        <p14:creationId xmlns:p14="http://schemas.microsoft.com/office/powerpoint/2010/main" val="21385332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2532F7-6853-EE43-81AB-01933527C976}"/>
              </a:ext>
            </a:extLst>
          </p:cNvPr>
          <p:cNvSpPr txBox="1">
            <a:spLocks/>
          </p:cNvSpPr>
          <p:nvPr/>
        </p:nvSpPr>
        <p:spPr>
          <a:xfrm>
            <a:off x="914400" y="626165"/>
            <a:ext cx="10237304" cy="1212574"/>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ts val="3500"/>
              </a:lnSpc>
            </a:pPr>
            <a:r>
              <a:rPr lang="sl-SI" sz="3000" b="1" dirty="0">
                <a:solidFill>
                  <a:srgbClr val="696A6B"/>
                </a:solidFill>
                <a:latin typeface="Arial"/>
                <a:cs typeface="Arial"/>
              </a:rPr>
              <a:t>Komunikacija z starši in učenci</a:t>
            </a:r>
            <a:endParaRPr lang="sl-SI" dirty="0"/>
          </a:p>
        </p:txBody>
      </p:sp>
      <p:sp>
        <p:nvSpPr>
          <p:cNvPr id="4" name="Subtitle 2">
            <a:extLst>
              <a:ext uri="{FF2B5EF4-FFF2-40B4-BE49-F238E27FC236}">
                <a16:creationId xmlns:a16="http://schemas.microsoft.com/office/drawing/2014/main" id="{79B29558-ADF8-1341-943E-B259AA01E14E}"/>
              </a:ext>
            </a:extLst>
          </p:cNvPr>
          <p:cNvSpPr txBox="1">
            <a:spLocks/>
          </p:cNvSpPr>
          <p:nvPr/>
        </p:nvSpPr>
        <p:spPr>
          <a:xfrm>
            <a:off x="983974" y="6440557"/>
            <a:ext cx="9392478" cy="228600"/>
          </a:xfrm>
          <a:prstGeom prst="rect">
            <a:avLst/>
          </a:prstGeom>
        </p:spPr>
        <p:txBody>
          <a:bodyPr vert="horz" lIns="91440" tIns="45720" rIns="91440" bIns="45720" rtlCol="0" anchor="b">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1100">
                <a:solidFill>
                  <a:srgbClr val="696A6B"/>
                </a:solidFill>
                <a:latin typeface="Arial"/>
                <a:cs typeface="Arial"/>
              </a:rPr>
              <a:t>Kako pripraviti šolo na izobraževanje na daljavo</a:t>
            </a:r>
            <a:endParaRPr lang="sl-SI"/>
          </a:p>
        </p:txBody>
      </p:sp>
      <p:pic>
        <p:nvPicPr>
          <p:cNvPr id="6" name="Slika 4" descr="Slika, ki vsebuje besede risba&#10;&#10;Opis je samodejno ustvarjen">
            <a:extLst>
              <a:ext uri="{FF2B5EF4-FFF2-40B4-BE49-F238E27FC236}">
                <a16:creationId xmlns:a16="http://schemas.microsoft.com/office/drawing/2014/main" id="{AEAD4FD0-8100-44DF-81A2-0FF18444FD04}"/>
              </a:ext>
            </a:extLst>
          </p:cNvPr>
          <p:cNvPicPr>
            <a:picLocks noChangeAspect="1"/>
          </p:cNvPicPr>
          <p:nvPr/>
        </p:nvPicPr>
        <p:blipFill>
          <a:blip r:embed="rId3"/>
          <a:stretch>
            <a:fillRect/>
          </a:stretch>
        </p:blipFill>
        <p:spPr>
          <a:xfrm>
            <a:off x="9727663" y="6357402"/>
            <a:ext cx="555830" cy="397169"/>
          </a:xfrm>
          <a:prstGeom prst="rect">
            <a:avLst/>
          </a:prstGeom>
        </p:spPr>
      </p:pic>
      <p:sp>
        <p:nvSpPr>
          <p:cNvPr id="8" name="Subtitle 2">
            <a:extLst>
              <a:ext uri="{FF2B5EF4-FFF2-40B4-BE49-F238E27FC236}">
                <a16:creationId xmlns:a16="http://schemas.microsoft.com/office/drawing/2014/main" id="{51811E50-22CE-4596-8AD1-D22B381B4B67}"/>
              </a:ext>
            </a:extLst>
          </p:cNvPr>
          <p:cNvSpPr txBox="1">
            <a:spLocks/>
          </p:cNvSpPr>
          <p:nvPr/>
        </p:nvSpPr>
        <p:spPr>
          <a:xfrm>
            <a:off x="914400" y="1232452"/>
            <a:ext cx="9817094" cy="2389637"/>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base">
              <a:buNone/>
            </a:pPr>
            <a:r>
              <a:rPr lang="sl-SI" sz="1600" dirty="0">
                <a:solidFill>
                  <a:srgbClr val="696A6B"/>
                </a:solidFill>
                <a:latin typeface="Arial"/>
                <a:cs typeface="Arial"/>
              </a:rPr>
              <a:t>Vsa redna komunikacija z učenci izključno preko spletne učilnice (Forum, Sporočila). Veljaven elektronski naslov.</a:t>
            </a:r>
          </a:p>
          <a:p>
            <a:pPr marL="0" indent="0" fontAlgn="base">
              <a:buNone/>
            </a:pPr>
            <a:r>
              <a:rPr lang="sl-SI" sz="1600" dirty="0">
                <a:solidFill>
                  <a:srgbClr val="696A6B"/>
                </a:solidFill>
                <a:latin typeface="Arial"/>
                <a:cs typeface="Arial"/>
              </a:rPr>
              <a:t>Hibridni (tekst, slike, videokonference) sistemi (Skype, </a:t>
            </a:r>
            <a:r>
              <a:rPr lang="sl-SI" sz="1600" dirty="0" err="1">
                <a:solidFill>
                  <a:srgbClr val="696A6B"/>
                </a:solidFill>
                <a:latin typeface="Arial"/>
                <a:cs typeface="Arial"/>
              </a:rPr>
              <a:t>Jitsi</a:t>
            </a:r>
            <a:r>
              <a:rPr lang="sl-SI" sz="1600" dirty="0">
                <a:solidFill>
                  <a:srgbClr val="696A6B"/>
                </a:solidFill>
                <a:latin typeface="Arial"/>
                <a:cs typeface="Arial"/>
              </a:rPr>
              <a:t>, Zoom, </a:t>
            </a:r>
            <a:r>
              <a:rPr lang="sl-SI" sz="1600" dirty="0" err="1">
                <a:solidFill>
                  <a:srgbClr val="696A6B"/>
                </a:solidFill>
                <a:latin typeface="Arial"/>
                <a:cs typeface="Arial"/>
              </a:rPr>
              <a:t>WhatsUp</a:t>
            </a:r>
            <a:r>
              <a:rPr lang="sl-SI" sz="1600" dirty="0">
                <a:solidFill>
                  <a:srgbClr val="696A6B"/>
                </a:solidFill>
                <a:latin typeface="Arial"/>
                <a:cs typeface="Arial"/>
              </a:rPr>
              <a:t>, Messenger, </a:t>
            </a:r>
            <a:r>
              <a:rPr lang="sl-SI" sz="1600" dirty="0" err="1">
                <a:solidFill>
                  <a:srgbClr val="696A6B"/>
                </a:solidFill>
                <a:latin typeface="Arial"/>
                <a:cs typeface="Arial"/>
              </a:rPr>
              <a:t>Viber</a:t>
            </a:r>
            <a:r>
              <a:rPr lang="sl-SI" sz="1600" dirty="0">
                <a:solidFill>
                  <a:srgbClr val="696A6B"/>
                </a:solidFill>
                <a:latin typeface="Arial"/>
                <a:cs typeface="Arial"/>
              </a:rPr>
              <a:t>, </a:t>
            </a:r>
            <a:r>
              <a:rPr lang="sl-SI" sz="1600" dirty="0" err="1">
                <a:solidFill>
                  <a:srgbClr val="696A6B"/>
                </a:solidFill>
                <a:latin typeface="Arial"/>
                <a:cs typeface="Arial"/>
              </a:rPr>
              <a:t>Duo</a:t>
            </a:r>
            <a:r>
              <a:rPr lang="sl-SI" sz="1600" dirty="0">
                <a:solidFill>
                  <a:srgbClr val="696A6B"/>
                </a:solidFill>
                <a:latin typeface="Arial"/>
                <a:cs typeface="Arial"/>
              </a:rPr>
              <a:t>, MS </a:t>
            </a:r>
            <a:r>
              <a:rPr lang="sl-SI" sz="1600" dirty="0" err="1">
                <a:solidFill>
                  <a:srgbClr val="696A6B"/>
                </a:solidFill>
                <a:latin typeface="Arial"/>
                <a:cs typeface="Arial"/>
              </a:rPr>
              <a:t>Teams</a:t>
            </a:r>
            <a:r>
              <a:rPr lang="sl-SI" sz="1600" dirty="0">
                <a:solidFill>
                  <a:srgbClr val="696A6B"/>
                </a:solidFill>
                <a:latin typeface="Arial"/>
                <a:cs typeface="Arial"/>
              </a:rPr>
              <a:t>…), vendar se uporabljajo ob preveritvi IKT kompetenc uporabnikov. </a:t>
            </a:r>
          </a:p>
          <a:p>
            <a:pPr marL="0" indent="0" fontAlgn="base">
              <a:buNone/>
            </a:pPr>
            <a:r>
              <a:rPr lang="sl-SI" sz="1600" dirty="0">
                <a:solidFill>
                  <a:srgbClr val="696A6B"/>
                </a:solidFill>
                <a:latin typeface="Arial"/>
                <a:cs typeface="Arial"/>
              </a:rPr>
              <a:t>V primeru tehničnih zapletov pri SU učenci in starši pišejo namenski e-naslov.</a:t>
            </a:r>
          </a:p>
          <a:p>
            <a:pPr marL="0" indent="0" fontAlgn="base">
              <a:buNone/>
            </a:pPr>
            <a:r>
              <a:rPr lang="sl-SI" sz="1600" dirty="0">
                <a:solidFill>
                  <a:srgbClr val="696A6B"/>
                </a:solidFill>
                <a:latin typeface="Arial"/>
                <a:cs typeface="Arial"/>
              </a:rPr>
              <a:t>Če se ne da rešiti z navodili preko elektronske pošte, se starše pokliče po telefonu.</a:t>
            </a:r>
          </a:p>
          <a:p>
            <a:pPr marL="0" indent="0" fontAlgn="base">
              <a:buNone/>
            </a:pPr>
            <a:r>
              <a:rPr lang="sl-SI" sz="1600" dirty="0">
                <a:solidFill>
                  <a:srgbClr val="696A6B"/>
                </a:solidFill>
                <a:latin typeface="Arial"/>
                <a:cs typeface="Arial"/>
              </a:rPr>
              <a:t>Zahtevek za pomoč mora vsebovati:</a:t>
            </a:r>
          </a:p>
          <a:p>
            <a:pPr lvl="1" fontAlgn="base"/>
            <a:r>
              <a:rPr lang="sl-SI" sz="1600" dirty="0">
                <a:solidFill>
                  <a:srgbClr val="696A6B"/>
                </a:solidFill>
                <a:latin typeface="Arial"/>
                <a:cs typeface="Arial"/>
              </a:rPr>
              <a:t>ime in priimek učenca </a:t>
            </a:r>
          </a:p>
          <a:p>
            <a:pPr lvl="1" fontAlgn="base"/>
            <a:r>
              <a:rPr lang="sl-SI" sz="1600" dirty="0">
                <a:solidFill>
                  <a:srgbClr val="696A6B"/>
                </a:solidFill>
                <a:latin typeface="Arial"/>
                <a:cs typeface="Arial"/>
              </a:rPr>
              <a:t>razred učenca </a:t>
            </a:r>
          </a:p>
          <a:p>
            <a:pPr lvl="1" fontAlgn="base"/>
            <a:r>
              <a:rPr lang="sl-SI" sz="1600" dirty="0">
                <a:solidFill>
                  <a:srgbClr val="696A6B"/>
                </a:solidFill>
                <a:latin typeface="Arial"/>
                <a:cs typeface="Arial"/>
              </a:rPr>
              <a:t>kje oziroma pri katerem predmetu/dejavnosti je težava </a:t>
            </a:r>
          </a:p>
          <a:p>
            <a:pPr lvl="1" fontAlgn="base"/>
            <a:r>
              <a:rPr lang="sl-SI" sz="1600" dirty="0">
                <a:solidFill>
                  <a:srgbClr val="696A6B"/>
                </a:solidFill>
                <a:latin typeface="Arial"/>
                <a:cs typeface="Arial"/>
              </a:rPr>
              <a:t>kaj je težava (zaželena zaslonska slika ali fotografija ekrana ob pojavitvi težave) </a:t>
            </a:r>
          </a:p>
          <a:p>
            <a:pPr lvl="1" fontAlgn="base"/>
            <a:r>
              <a:rPr lang="sl-SI" sz="1600" dirty="0">
                <a:solidFill>
                  <a:srgbClr val="696A6B"/>
                </a:solidFill>
                <a:latin typeface="Arial"/>
                <a:cs typeface="Arial"/>
              </a:rPr>
              <a:t>po potrebi telefonska številka (klic nanjo bo iz skrite številke)</a:t>
            </a:r>
          </a:p>
        </p:txBody>
      </p:sp>
    </p:spTree>
    <p:extLst>
      <p:ext uri="{BB962C8B-B14F-4D97-AF65-F5344CB8AC3E}">
        <p14:creationId xmlns:p14="http://schemas.microsoft.com/office/powerpoint/2010/main" val="3436887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2532F7-6853-EE43-81AB-01933527C976}"/>
              </a:ext>
            </a:extLst>
          </p:cNvPr>
          <p:cNvSpPr txBox="1">
            <a:spLocks/>
          </p:cNvSpPr>
          <p:nvPr/>
        </p:nvSpPr>
        <p:spPr>
          <a:xfrm>
            <a:off x="914400" y="626165"/>
            <a:ext cx="10237304" cy="1212574"/>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ts val="3500"/>
              </a:lnSpc>
            </a:pPr>
            <a:r>
              <a:rPr lang="sl-SI" sz="3000" b="1" dirty="0">
                <a:solidFill>
                  <a:srgbClr val="696A6B"/>
                </a:solidFill>
                <a:latin typeface="Arial"/>
                <a:cs typeface="Arial"/>
              </a:rPr>
              <a:t>Sodelovanje med učitelji in obveščanje</a:t>
            </a:r>
            <a:endParaRPr lang="sl-SI" dirty="0"/>
          </a:p>
        </p:txBody>
      </p:sp>
      <p:sp>
        <p:nvSpPr>
          <p:cNvPr id="4" name="Subtitle 2">
            <a:extLst>
              <a:ext uri="{FF2B5EF4-FFF2-40B4-BE49-F238E27FC236}">
                <a16:creationId xmlns:a16="http://schemas.microsoft.com/office/drawing/2014/main" id="{79B29558-ADF8-1341-943E-B259AA01E14E}"/>
              </a:ext>
            </a:extLst>
          </p:cNvPr>
          <p:cNvSpPr txBox="1">
            <a:spLocks/>
          </p:cNvSpPr>
          <p:nvPr/>
        </p:nvSpPr>
        <p:spPr>
          <a:xfrm>
            <a:off x="983974" y="6440557"/>
            <a:ext cx="9392478" cy="228600"/>
          </a:xfrm>
          <a:prstGeom prst="rect">
            <a:avLst/>
          </a:prstGeom>
        </p:spPr>
        <p:txBody>
          <a:bodyPr vert="horz" lIns="91440" tIns="45720" rIns="91440" bIns="45720" rtlCol="0" anchor="b">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1100">
                <a:solidFill>
                  <a:srgbClr val="696A6B"/>
                </a:solidFill>
                <a:latin typeface="Arial"/>
                <a:cs typeface="Arial"/>
              </a:rPr>
              <a:t>Kako pripraviti šolo na izobraževanje na daljavo</a:t>
            </a:r>
            <a:endParaRPr lang="sl-SI"/>
          </a:p>
        </p:txBody>
      </p:sp>
      <p:pic>
        <p:nvPicPr>
          <p:cNvPr id="6" name="Slika 4" descr="Slika, ki vsebuje besede risba&#10;&#10;Opis je samodejno ustvarjen">
            <a:extLst>
              <a:ext uri="{FF2B5EF4-FFF2-40B4-BE49-F238E27FC236}">
                <a16:creationId xmlns:a16="http://schemas.microsoft.com/office/drawing/2014/main" id="{AEAD4FD0-8100-44DF-81A2-0FF18444FD04}"/>
              </a:ext>
            </a:extLst>
          </p:cNvPr>
          <p:cNvPicPr>
            <a:picLocks noChangeAspect="1"/>
          </p:cNvPicPr>
          <p:nvPr/>
        </p:nvPicPr>
        <p:blipFill>
          <a:blip r:embed="rId3"/>
          <a:stretch>
            <a:fillRect/>
          </a:stretch>
        </p:blipFill>
        <p:spPr>
          <a:xfrm>
            <a:off x="9727663" y="6357402"/>
            <a:ext cx="555830" cy="397169"/>
          </a:xfrm>
          <a:prstGeom prst="rect">
            <a:avLst/>
          </a:prstGeom>
        </p:spPr>
      </p:pic>
      <p:sp>
        <p:nvSpPr>
          <p:cNvPr id="8" name="Subtitle 2">
            <a:extLst>
              <a:ext uri="{FF2B5EF4-FFF2-40B4-BE49-F238E27FC236}">
                <a16:creationId xmlns:a16="http://schemas.microsoft.com/office/drawing/2014/main" id="{51811E50-22CE-4596-8AD1-D22B381B4B67}"/>
              </a:ext>
            </a:extLst>
          </p:cNvPr>
          <p:cNvSpPr txBox="1">
            <a:spLocks/>
          </p:cNvSpPr>
          <p:nvPr/>
        </p:nvSpPr>
        <p:spPr>
          <a:xfrm>
            <a:off x="914400" y="1232452"/>
            <a:ext cx="9817094" cy="2389637"/>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base">
              <a:buNone/>
            </a:pPr>
            <a:r>
              <a:rPr lang="sl-SI" sz="1600" dirty="0">
                <a:solidFill>
                  <a:srgbClr val="696A6B"/>
                </a:solidFill>
                <a:latin typeface="Arial"/>
                <a:cs typeface="Arial"/>
              </a:rPr>
              <a:t>Racionalizacija dela. Nesmiselno, da dva učitelja pripravljata isto snov za dva razreda.</a:t>
            </a:r>
          </a:p>
          <a:p>
            <a:pPr marL="0" indent="0" fontAlgn="base">
              <a:buNone/>
            </a:pPr>
            <a:r>
              <a:rPr lang="sl-SI" sz="1600" dirty="0">
                <a:solidFill>
                  <a:srgbClr val="696A6B"/>
                </a:solidFill>
                <a:latin typeface="Arial"/>
                <a:cs typeface="Arial"/>
              </a:rPr>
              <a:t>Učitelji znotraj aktiva vzdržujejo redno medsebojno komunikacijo za dober pretok informacij.</a:t>
            </a:r>
          </a:p>
          <a:p>
            <a:pPr marL="0" indent="0" fontAlgn="base">
              <a:buNone/>
            </a:pPr>
            <a:r>
              <a:rPr lang="sl-SI" sz="1600" dirty="0">
                <a:solidFill>
                  <a:srgbClr val="696A6B"/>
                </a:solidFill>
                <a:latin typeface="Arial"/>
                <a:cs typeface="Arial"/>
              </a:rPr>
              <a:t>V stiski (časovna, obilica dela, osebna) se ne smejo čakati, da oseba stisko sporoči. Reševanje težav že ko se opazi (prerazporeditev dela, iskanje drugih rešitev), po potrebi obvestiti vodstvo.</a:t>
            </a:r>
          </a:p>
          <a:p>
            <a:pPr marL="0" indent="0" fontAlgn="base">
              <a:buNone/>
            </a:pPr>
            <a:r>
              <a:rPr lang="sl-SI" sz="1600" dirty="0">
                <a:solidFill>
                  <a:srgbClr val="696A6B"/>
                </a:solidFill>
                <a:latin typeface="Arial"/>
                <a:cs typeface="Arial"/>
              </a:rPr>
              <a:t>Pomembna vloga vodstva, ki ima na tedenski ravni sestanke zaposlenimi (lahko za celo OE na enkrat, po aktivih, stopnjah izobraževanja…).</a:t>
            </a:r>
          </a:p>
          <a:p>
            <a:pPr marL="0" indent="0" fontAlgn="base">
              <a:buNone/>
            </a:pPr>
            <a:r>
              <a:rPr lang="sl-SI" sz="1600" dirty="0">
                <a:solidFill>
                  <a:srgbClr val="696A6B"/>
                </a:solidFill>
                <a:latin typeface="Arial"/>
                <a:cs typeface="Arial"/>
              </a:rPr>
              <a:t>Redno »srečanje« z vodstvom -&gt; pozitiven psihološki učinek na zaposlene. Zaposleni tudi potrebujejo spodbudo. </a:t>
            </a:r>
          </a:p>
          <a:p>
            <a:pPr marL="0" indent="0" fontAlgn="base">
              <a:buNone/>
            </a:pPr>
            <a:r>
              <a:rPr lang="sl-SI" sz="1600" dirty="0">
                <a:solidFill>
                  <a:srgbClr val="696A6B"/>
                </a:solidFill>
                <a:latin typeface="Arial"/>
                <a:cs typeface="Arial"/>
              </a:rPr>
              <a:t>Uvedba e-zbornica.</a:t>
            </a:r>
          </a:p>
          <a:p>
            <a:pPr lvl="1" fontAlgn="base"/>
            <a:r>
              <a:rPr lang="sl-SI" sz="1600" dirty="0">
                <a:solidFill>
                  <a:srgbClr val="696A6B"/>
                </a:solidFill>
                <a:latin typeface="Arial"/>
                <a:cs typeface="Arial"/>
              </a:rPr>
              <a:t>Objave kot na oglasno desko. Vse pomembne informacije zbrane na enem mestu. Pregled za nazaj.</a:t>
            </a:r>
          </a:p>
          <a:p>
            <a:pPr lvl="1" fontAlgn="base"/>
            <a:r>
              <a:rPr lang="sl-SI" sz="1600" dirty="0">
                <a:solidFill>
                  <a:srgbClr val="696A6B"/>
                </a:solidFill>
                <a:latin typeface="Arial"/>
                <a:cs typeface="Arial"/>
              </a:rPr>
              <a:t>Oddaja poročil, dokumentacije.</a:t>
            </a:r>
          </a:p>
          <a:p>
            <a:pPr lvl="1" fontAlgn="base"/>
            <a:r>
              <a:rPr lang="sl-SI" sz="1600" dirty="0">
                <a:solidFill>
                  <a:srgbClr val="696A6B"/>
                </a:solidFill>
                <a:latin typeface="Arial"/>
                <a:cs typeface="Arial"/>
              </a:rPr>
              <a:t>Za množično obveščanje uporaba Foruma.</a:t>
            </a:r>
          </a:p>
          <a:p>
            <a:pPr lvl="1" fontAlgn="base"/>
            <a:r>
              <a:rPr lang="sl-SI" sz="1600" dirty="0">
                <a:solidFill>
                  <a:srgbClr val="696A6B"/>
                </a:solidFill>
                <a:latin typeface="Arial"/>
                <a:cs typeface="Arial"/>
              </a:rPr>
              <a:t>Skrbništvo e-zbornice je domena vodstva.</a:t>
            </a:r>
          </a:p>
          <a:p>
            <a:pPr lvl="1" fontAlgn="base"/>
            <a:r>
              <a:rPr lang="sl-SI" sz="1600" dirty="0">
                <a:solidFill>
                  <a:srgbClr val="696A6B"/>
                </a:solidFill>
                <a:latin typeface="Arial"/>
                <a:cs typeface="Arial"/>
              </a:rPr>
              <a:t>Vsebine lahko dodajajo zaposleni, ki jim skrbnik dovoli. </a:t>
            </a:r>
          </a:p>
          <a:p>
            <a:pPr marL="0" indent="0" fontAlgn="base">
              <a:buNone/>
            </a:pPr>
            <a:r>
              <a:rPr lang="sl-SI" sz="1600" dirty="0">
                <a:solidFill>
                  <a:srgbClr val="696A6B"/>
                </a:solidFill>
                <a:latin typeface="Arial"/>
                <a:cs typeface="Arial"/>
              </a:rPr>
              <a:t>Za medsebojno službeno komunikacijo po elektronski pošti in komunikacijo s staršu se uporablja izključno elektronsko pošto šole z domeno @os-litija.si. </a:t>
            </a:r>
          </a:p>
        </p:txBody>
      </p:sp>
    </p:spTree>
    <p:extLst>
      <p:ext uri="{BB962C8B-B14F-4D97-AF65-F5344CB8AC3E}">
        <p14:creationId xmlns:p14="http://schemas.microsoft.com/office/powerpoint/2010/main" val="20850880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2532F7-6853-EE43-81AB-01933527C976}"/>
              </a:ext>
            </a:extLst>
          </p:cNvPr>
          <p:cNvSpPr txBox="1">
            <a:spLocks/>
          </p:cNvSpPr>
          <p:nvPr/>
        </p:nvSpPr>
        <p:spPr>
          <a:xfrm>
            <a:off x="914400" y="626165"/>
            <a:ext cx="10237304" cy="1212574"/>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ts val="3500"/>
              </a:lnSpc>
            </a:pPr>
            <a:r>
              <a:rPr lang="sl-SI" sz="3000" b="1" dirty="0">
                <a:solidFill>
                  <a:srgbClr val="696A6B"/>
                </a:solidFill>
                <a:latin typeface="Arial"/>
                <a:cs typeface="Arial"/>
              </a:rPr>
              <a:t>Tehnična oprema - Učenec</a:t>
            </a:r>
            <a:endParaRPr lang="sl-SI" dirty="0"/>
          </a:p>
        </p:txBody>
      </p:sp>
      <p:sp>
        <p:nvSpPr>
          <p:cNvPr id="4" name="Subtitle 2">
            <a:extLst>
              <a:ext uri="{FF2B5EF4-FFF2-40B4-BE49-F238E27FC236}">
                <a16:creationId xmlns:a16="http://schemas.microsoft.com/office/drawing/2014/main" id="{79B29558-ADF8-1341-943E-B259AA01E14E}"/>
              </a:ext>
            </a:extLst>
          </p:cNvPr>
          <p:cNvSpPr txBox="1">
            <a:spLocks/>
          </p:cNvSpPr>
          <p:nvPr/>
        </p:nvSpPr>
        <p:spPr>
          <a:xfrm>
            <a:off x="983974" y="6440557"/>
            <a:ext cx="9392478" cy="228600"/>
          </a:xfrm>
          <a:prstGeom prst="rect">
            <a:avLst/>
          </a:prstGeom>
        </p:spPr>
        <p:txBody>
          <a:bodyPr vert="horz" lIns="91440" tIns="45720" rIns="91440" bIns="45720" rtlCol="0" anchor="b">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1100">
                <a:solidFill>
                  <a:srgbClr val="696A6B"/>
                </a:solidFill>
                <a:latin typeface="Arial"/>
                <a:cs typeface="Arial"/>
              </a:rPr>
              <a:t>Kako pripraviti šolo na izobraževanje na daljavo</a:t>
            </a:r>
            <a:endParaRPr lang="sl-SI"/>
          </a:p>
        </p:txBody>
      </p:sp>
      <p:pic>
        <p:nvPicPr>
          <p:cNvPr id="6" name="Slika 4" descr="Slika, ki vsebuje besede risba&#10;&#10;Opis je samodejno ustvarjen">
            <a:extLst>
              <a:ext uri="{FF2B5EF4-FFF2-40B4-BE49-F238E27FC236}">
                <a16:creationId xmlns:a16="http://schemas.microsoft.com/office/drawing/2014/main" id="{AEAD4FD0-8100-44DF-81A2-0FF18444FD04}"/>
              </a:ext>
            </a:extLst>
          </p:cNvPr>
          <p:cNvPicPr>
            <a:picLocks noChangeAspect="1"/>
          </p:cNvPicPr>
          <p:nvPr/>
        </p:nvPicPr>
        <p:blipFill>
          <a:blip r:embed="rId3"/>
          <a:stretch>
            <a:fillRect/>
          </a:stretch>
        </p:blipFill>
        <p:spPr>
          <a:xfrm>
            <a:off x="9727663" y="6357402"/>
            <a:ext cx="555830" cy="397169"/>
          </a:xfrm>
          <a:prstGeom prst="rect">
            <a:avLst/>
          </a:prstGeom>
        </p:spPr>
      </p:pic>
      <p:sp>
        <p:nvSpPr>
          <p:cNvPr id="8" name="Subtitle 2">
            <a:extLst>
              <a:ext uri="{FF2B5EF4-FFF2-40B4-BE49-F238E27FC236}">
                <a16:creationId xmlns:a16="http://schemas.microsoft.com/office/drawing/2014/main" id="{51811E50-22CE-4596-8AD1-D22B381B4B67}"/>
              </a:ext>
            </a:extLst>
          </p:cNvPr>
          <p:cNvSpPr txBox="1">
            <a:spLocks/>
          </p:cNvSpPr>
          <p:nvPr/>
        </p:nvSpPr>
        <p:spPr>
          <a:xfrm>
            <a:off x="914400" y="1232452"/>
            <a:ext cx="9817094" cy="2389637"/>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base">
              <a:buNone/>
            </a:pPr>
            <a:r>
              <a:rPr lang="sl-SI" sz="1600" dirty="0">
                <a:solidFill>
                  <a:srgbClr val="696A6B"/>
                </a:solidFill>
                <a:latin typeface="Arial"/>
                <a:cs typeface="Arial"/>
              </a:rPr>
              <a:t>Minimalne tehnične zahteve sta pametna mobilna naprava ali osebni računalnik. Temeljno strojno opremo pomaga pridobiti šola. Šola učencem ne nudi podpore ne pri strojni ter programski opremi. Priporočena kombinacija mobilne naprave in računalnika.</a:t>
            </a:r>
          </a:p>
          <a:p>
            <a:pPr marL="0" indent="0" fontAlgn="base">
              <a:buNone/>
            </a:pPr>
            <a:r>
              <a:rPr lang="sl-SI" sz="1600" dirty="0">
                <a:solidFill>
                  <a:srgbClr val="696A6B"/>
                </a:solidFill>
                <a:latin typeface="Arial"/>
                <a:cs typeface="Arial"/>
              </a:rPr>
              <a:t>Pametna mobilna naprava(opis za Android, pri </a:t>
            </a:r>
            <a:r>
              <a:rPr lang="sl-SI" sz="1600" dirty="0" err="1">
                <a:solidFill>
                  <a:srgbClr val="696A6B"/>
                </a:solidFill>
                <a:latin typeface="Arial"/>
                <a:cs typeface="Arial"/>
              </a:rPr>
              <a:t>iOS</a:t>
            </a:r>
            <a:r>
              <a:rPr lang="sl-SI" sz="1600" dirty="0">
                <a:solidFill>
                  <a:srgbClr val="696A6B"/>
                </a:solidFill>
                <a:latin typeface="Arial"/>
                <a:cs typeface="Arial"/>
              </a:rPr>
              <a:t> se povzame ekvivalent):</a:t>
            </a:r>
          </a:p>
          <a:p>
            <a:pPr lvl="1" fontAlgn="base"/>
            <a:r>
              <a:rPr lang="sl-SI" sz="1600" dirty="0">
                <a:solidFill>
                  <a:srgbClr val="696A6B"/>
                </a:solidFill>
                <a:latin typeface="Arial"/>
                <a:cs typeface="Arial"/>
              </a:rPr>
              <a:t>dostop do spleta,</a:t>
            </a:r>
          </a:p>
          <a:p>
            <a:pPr lvl="1" fontAlgn="base"/>
            <a:r>
              <a:rPr lang="sl-SI" sz="1600" dirty="0" err="1">
                <a:solidFill>
                  <a:srgbClr val="696A6B"/>
                </a:solidFill>
                <a:latin typeface="Arial"/>
                <a:cs typeface="Arial"/>
              </a:rPr>
              <a:t>Moodle</a:t>
            </a:r>
            <a:r>
              <a:rPr lang="sl-SI" sz="1600" dirty="0">
                <a:solidFill>
                  <a:srgbClr val="696A6B"/>
                </a:solidFill>
                <a:latin typeface="Arial"/>
                <a:cs typeface="Arial"/>
              </a:rPr>
              <a:t> (</a:t>
            </a:r>
            <a:r>
              <a:rPr lang="sl-SI" sz="1600" dirty="0">
                <a:solidFill>
                  <a:srgbClr val="696A6B"/>
                </a:solidFill>
                <a:latin typeface="Arial"/>
                <a:cs typeface="Arial"/>
                <a:hlinkClick r:id="rId4"/>
              </a:rPr>
              <a:t>https://play.google.com/store/apps/details?id=com.moodle.moodlemobile</a:t>
            </a:r>
            <a:r>
              <a:rPr lang="sl-SI" sz="1600" dirty="0">
                <a:solidFill>
                  <a:srgbClr val="696A6B"/>
                </a:solidFill>
                <a:latin typeface="Arial"/>
                <a:cs typeface="Arial"/>
              </a:rPr>
              <a:t>) ,</a:t>
            </a:r>
          </a:p>
          <a:p>
            <a:pPr lvl="1" fontAlgn="base"/>
            <a:r>
              <a:rPr lang="sl-SI" sz="1600" dirty="0">
                <a:solidFill>
                  <a:srgbClr val="696A6B"/>
                </a:solidFill>
                <a:latin typeface="Arial"/>
                <a:cs typeface="Arial"/>
              </a:rPr>
              <a:t>Office365 ali podobno,</a:t>
            </a:r>
          </a:p>
          <a:p>
            <a:pPr lvl="1" fontAlgn="base"/>
            <a:r>
              <a:rPr lang="sl-SI" sz="1600" dirty="0">
                <a:solidFill>
                  <a:srgbClr val="696A6B"/>
                </a:solidFill>
                <a:latin typeface="Arial"/>
                <a:cs typeface="Arial"/>
              </a:rPr>
              <a:t>PDF, </a:t>
            </a:r>
          </a:p>
          <a:p>
            <a:pPr lvl="1" fontAlgn="base"/>
            <a:r>
              <a:rPr lang="sl-SI" sz="1600" dirty="0">
                <a:solidFill>
                  <a:srgbClr val="696A6B"/>
                </a:solidFill>
                <a:latin typeface="Arial"/>
                <a:cs typeface="Arial"/>
              </a:rPr>
              <a:t>fotoaparat.</a:t>
            </a:r>
          </a:p>
          <a:p>
            <a:pPr marL="0" indent="0" fontAlgn="base">
              <a:buNone/>
            </a:pPr>
            <a:r>
              <a:rPr lang="sl-SI" sz="1600" dirty="0">
                <a:solidFill>
                  <a:srgbClr val="696A6B"/>
                </a:solidFill>
                <a:latin typeface="Arial"/>
                <a:cs typeface="Arial"/>
              </a:rPr>
              <a:t>Osebni računalnik (prenosnik) mora omogočati:</a:t>
            </a:r>
          </a:p>
          <a:p>
            <a:pPr lvl="1" fontAlgn="base"/>
            <a:r>
              <a:rPr lang="sl-SI" sz="1600" dirty="0">
                <a:solidFill>
                  <a:srgbClr val="696A6B"/>
                </a:solidFill>
                <a:latin typeface="Arial"/>
                <a:cs typeface="Arial"/>
              </a:rPr>
              <a:t>dostop do spleta,</a:t>
            </a:r>
          </a:p>
          <a:p>
            <a:pPr lvl="1" fontAlgn="base"/>
            <a:r>
              <a:rPr lang="sl-SI" sz="1600" dirty="0">
                <a:solidFill>
                  <a:srgbClr val="696A6B"/>
                </a:solidFill>
                <a:latin typeface="Arial"/>
                <a:cs typeface="Arial"/>
              </a:rPr>
              <a:t>nameščen GUI (grafični vmesnik) operacijski sistem,</a:t>
            </a:r>
          </a:p>
          <a:p>
            <a:pPr lvl="1" fontAlgn="base"/>
            <a:r>
              <a:rPr lang="sl-SI" sz="1600" dirty="0">
                <a:solidFill>
                  <a:srgbClr val="696A6B"/>
                </a:solidFill>
                <a:latin typeface="Arial"/>
                <a:cs typeface="Arial"/>
              </a:rPr>
              <a:t>Office365 (zagotovi šola) ali podobno,</a:t>
            </a:r>
          </a:p>
          <a:p>
            <a:pPr lvl="1" fontAlgn="base"/>
            <a:r>
              <a:rPr lang="sl-SI" sz="1600" dirty="0">
                <a:solidFill>
                  <a:srgbClr val="696A6B"/>
                </a:solidFill>
                <a:latin typeface="Arial"/>
                <a:cs typeface="Arial"/>
              </a:rPr>
              <a:t>programska oprema za pregledovanje slik in PDF dokumentov,</a:t>
            </a:r>
          </a:p>
          <a:p>
            <a:pPr lvl="1" fontAlgn="base"/>
            <a:r>
              <a:rPr lang="sl-SI" sz="1600" dirty="0">
                <a:solidFill>
                  <a:srgbClr val="696A6B"/>
                </a:solidFill>
                <a:latin typeface="Arial"/>
                <a:cs typeface="Arial"/>
              </a:rPr>
              <a:t>spletni brskalnik,</a:t>
            </a:r>
          </a:p>
          <a:p>
            <a:pPr lvl="1" fontAlgn="base"/>
            <a:r>
              <a:rPr lang="sl-SI" sz="1600" dirty="0">
                <a:solidFill>
                  <a:srgbClr val="696A6B"/>
                </a:solidFill>
                <a:latin typeface="Arial"/>
                <a:cs typeface="Arial"/>
              </a:rPr>
              <a:t>miška in tipkovnica,</a:t>
            </a:r>
          </a:p>
          <a:p>
            <a:pPr lvl="1" fontAlgn="base"/>
            <a:r>
              <a:rPr lang="sl-SI" sz="1600" dirty="0">
                <a:solidFill>
                  <a:srgbClr val="696A6B"/>
                </a:solidFill>
                <a:latin typeface="Arial"/>
                <a:cs typeface="Arial"/>
              </a:rPr>
              <a:t>zvočniki ali slušalke.</a:t>
            </a:r>
            <a:r>
              <a:rPr lang="sl-SI" sz="1200" dirty="0">
                <a:solidFill>
                  <a:srgbClr val="696A6B"/>
                </a:solidFill>
                <a:latin typeface="Arial"/>
                <a:cs typeface="Arial"/>
              </a:rPr>
              <a:t> </a:t>
            </a:r>
          </a:p>
          <a:p>
            <a:pPr marL="0" indent="0" fontAlgn="base">
              <a:buNone/>
            </a:pPr>
            <a:r>
              <a:rPr lang="sl-SI" sz="1600" dirty="0">
                <a:solidFill>
                  <a:srgbClr val="696A6B"/>
                </a:solidFill>
                <a:latin typeface="Arial"/>
                <a:cs typeface="Arial"/>
              </a:rPr>
              <a:t>.</a:t>
            </a:r>
            <a:r>
              <a:rPr lang="sl-SI" dirty="0"/>
              <a:t> </a:t>
            </a:r>
            <a:endParaRPr lang="sl-SI" sz="1600" b="0" i="0" dirty="0">
              <a:effectLst/>
            </a:endParaRPr>
          </a:p>
        </p:txBody>
      </p:sp>
    </p:spTree>
    <p:extLst>
      <p:ext uri="{BB962C8B-B14F-4D97-AF65-F5344CB8AC3E}">
        <p14:creationId xmlns:p14="http://schemas.microsoft.com/office/powerpoint/2010/main" val="34503259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2532F7-6853-EE43-81AB-01933527C976}"/>
              </a:ext>
            </a:extLst>
          </p:cNvPr>
          <p:cNvSpPr txBox="1">
            <a:spLocks/>
          </p:cNvSpPr>
          <p:nvPr/>
        </p:nvSpPr>
        <p:spPr>
          <a:xfrm>
            <a:off x="914400" y="626165"/>
            <a:ext cx="10237304" cy="1212574"/>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ts val="3500"/>
              </a:lnSpc>
            </a:pPr>
            <a:r>
              <a:rPr lang="sl-SI" sz="3000" b="1" dirty="0">
                <a:solidFill>
                  <a:srgbClr val="696A6B"/>
                </a:solidFill>
                <a:latin typeface="Arial"/>
                <a:cs typeface="Arial"/>
              </a:rPr>
              <a:t>Tehnična oprema - Učitelj</a:t>
            </a:r>
            <a:endParaRPr lang="sl-SI" dirty="0"/>
          </a:p>
        </p:txBody>
      </p:sp>
      <p:sp>
        <p:nvSpPr>
          <p:cNvPr id="4" name="Subtitle 2">
            <a:extLst>
              <a:ext uri="{FF2B5EF4-FFF2-40B4-BE49-F238E27FC236}">
                <a16:creationId xmlns:a16="http://schemas.microsoft.com/office/drawing/2014/main" id="{79B29558-ADF8-1341-943E-B259AA01E14E}"/>
              </a:ext>
            </a:extLst>
          </p:cNvPr>
          <p:cNvSpPr txBox="1">
            <a:spLocks/>
          </p:cNvSpPr>
          <p:nvPr/>
        </p:nvSpPr>
        <p:spPr>
          <a:xfrm>
            <a:off x="983974" y="6440557"/>
            <a:ext cx="9392478" cy="228600"/>
          </a:xfrm>
          <a:prstGeom prst="rect">
            <a:avLst/>
          </a:prstGeom>
        </p:spPr>
        <p:txBody>
          <a:bodyPr vert="horz" lIns="91440" tIns="45720" rIns="91440" bIns="45720" rtlCol="0" anchor="b">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1100">
                <a:solidFill>
                  <a:srgbClr val="696A6B"/>
                </a:solidFill>
                <a:latin typeface="Arial"/>
                <a:cs typeface="Arial"/>
              </a:rPr>
              <a:t>Kako pripraviti šolo na izobraževanje na daljavo</a:t>
            </a:r>
            <a:endParaRPr lang="sl-SI"/>
          </a:p>
        </p:txBody>
      </p:sp>
      <p:pic>
        <p:nvPicPr>
          <p:cNvPr id="6" name="Slika 4" descr="Slika, ki vsebuje besede risba&#10;&#10;Opis je samodejno ustvarjen">
            <a:extLst>
              <a:ext uri="{FF2B5EF4-FFF2-40B4-BE49-F238E27FC236}">
                <a16:creationId xmlns:a16="http://schemas.microsoft.com/office/drawing/2014/main" id="{AEAD4FD0-8100-44DF-81A2-0FF18444FD04}"/>
              </a:ext>
            </a:extLst>
          </p:cNvPr>
          <p:cNvPicPr>
            <a:picLocks noChangeAspect="1"/>
          </p:cNvPicPr>
          <p:nvPr/>
        </p:nvPicPr>
        <p:blipFill>
          <a:blip r:embed="rId3"/>
          <a:stretch>
            <a:fillRect/>
          </a:stretch>
        </p:blipFill>
        <p:spPr>
          <a:xfrm>
            <a:off x="9727663" y="6357402"/>
            <a:ext cx="555830" cy="397169"/>
          </a:xfrm>
          <a:prstGeom prst="rect">
            <a:avLst/>
          </a:prstGeom>
        </p:spPr>
      </p:pic>
      <p:sp>
        <p:nvSpPr>
          <p:cNvPr id="8" name="Subtitle 2">
            <a:extLst>
              <a:ext uri="{FF2B5EF4-FFF2-40B4-BE49-F238E27FC236}">
                <a16:creationId xmlns:a16="http://schemas.microsoft.com/office/drawing/2014/main" id="{51811E50-22CE-4596-8AD1-D22B381B4B67}"/>
              </a:ext>
            </a:extLst>
          </p:cNvPr>
          <p:cNvSpPr txBox="1">
            <a:spLocks/>
          </p:cNvSpPr>
          <p:nvPr/>
        </p:nvSpPr>
        <p:spPr>
          <a:xfrm>
            <a:off x="914400" y="1232452"/>
            <a:ext cx="9817094" cy="2389637"/>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base">
              <a:buNone/>
            </a:pPr>
            <a:r>
              <a:rPr lang="sl-SI" sz="1600" dirty="0">
                <a:solidFill>
                  <a:srgbClr val="696A6B"/>
                </a:solidFill>
                <a:latin typeface="Arial"/>
                <a:cs typeface="Arial"/>
              </a:rPr>
              <a:t>Minimalne in priporočene tehnične zahteve iste kot za učence.</a:t>
            </a:r>
          </a:p>
          <a:p>
            <a:pPr marL="0" indent="0" fontAlgn="base">
              <a:buNone/>
            </a:pPr>
            <a:r>
              <a:rPr lang="sl-SI" sz="1600" dirty="0">
                <a:solidFill>
                  <a:srgbClr val="696A6B"/>
                </a:solidFill>
                <a:latin typeface="Arial"/>
                <a:cs typeface="Arial"/>
              </a:rPr>
              <a:t>Temeljno (minimalno) strojno opremo pomaga pridobiti šola.</a:t>
            </a:r>
          </a:p>
          <a:p>
            <a:pPr marL="0" indent="0" fontAlgn="base">
              <a:buNone/>
            </a:pPr>
            <a:r>
              <a:rPr lang="sl-SI" sz="1600" dirty="0">
                <a:solidFill>
                  <a:srgbClr val="696A6B"/>
                </a:solidFill>
                <a:latin typeface="Arial"/>
                <a:cs typeface="Arial"/>
              </a:rPr>
              <a:t>Splošno priporočilo za strojno opremo učitelja so: </a:t>
            </a:r>
          </a:p>
          <a:p>
            <a:pPr lvl="1" fontAlgn="base"/>
            <a:r>
              <a:rPr lang="sl-SI" sz="1600" dirty="0">
                <a:solidFill>
                  <a:srgbClr val="696A6B"/>
                </a:solidFill>
                <a:latin typeface="Arial"/>
                <a:cs typeface="Arial"/>
              </a:rPr>
              <a:t>osebni računalnik ali prenosnik, </a:t>
            </a:r>
          </a:p>
          <a:p>
            <a:pPr lvl="1" fontAlgn="base"/>
            <a:r>
              <a:rPr lang="sl-SI" sz="1600" dirty="0">
                <a:solidFill>
                  <a:srgbClr val="696A6B"/>
                </a:solidFill>
                <a:latin typeface="Arial"/>
                <a:cs typeface="Arial"/>
              </a:rPr>
              <a:t>spletna kamera,</a:t>
            </a:r>
          </a:p>
          <a:p>
            <a:pPr lvl="1" fontAlgn="base"/>
            <a:r>
              <a:rPr lang="sl-SI" sz="1600" dirty="0">
                <a:solidFill>
                  <a:srgbClr val="696A6B"/>
                </a:solidFill>
                <a:latin typeface="Arial"/>
                <a:cs typeface="Arial"/>
              </a:rPr>
              <a:t>slušalke z mikrofonom,</a:t>
            </a:r>
          </a:p>
          <a:p>
            <a:pPr lvl="1" fontAlgn="base"/>
            <a:r>
              <a:rPr lang="sl-SI" sz="1600" dirty="0">
                <a:solidFill>
                  <a:srgbClr val="696A6B"/>
                </a:solidFill>
                <a:latin typeface="Arial"/>
                <a:cs typeface="Arial"/>
              </a:rPr>
              <a:t>grafična tablica ali zaslon na dotik,</a:t>
            </a:r>
          </a:p>
          <a:p>
            <a:pPr lvl="1" fontAlgn="base"/>
            <a:r>
              <a:rPr lang="sl-SI" sz="1600" dirty="0">
                <a:solidFill>
                  <a:srgbClr val="696A6B"/>
                </a:solidFill>
                <a:latin typeface="Arial"/>
                <a:cs typeface="Arial"/>
              </a:rPr>
              <a:t>interaktivna tabla (v primeru izvedbe pouka na daljavo z delovnega mesta),</a:t>
            </a:r>
          </a:p>
          <a:p>
            <a:pPr lvl="1" fontAlgn="base"/>
            <a:r>
              <a:rPr lang="sl-SI" sz="1600" dirty="0">
                <a:solidFill>
                  <a:srgbClr val="696A6B"/>
                </a:solidFill>
                <a:latin typeface="Arial"/>
                <a:cs typeface="Arial"/>
              </a:rPr>
              <a:t>miška in tipkovnica.</a:t>
            </a:r>
          </a:p>
          <a:p>
            <a:pPr marL="0" indent="0" fontAlgn="base">
              <a:buNone/>
            </a:pPr>
            <a:endParaRPr lang="sl-SI" sz="1600" dirty="0">
              <a:solidFill>
                <a:srgbClr val="696A6B"/>
              </a:solidFill>
              <a:latin typeface="Arial"/>
              <a:cs typeface="Arial"/>
            </a:endParaRPr>
          </a:p>
        </p:txBody>
      </p:sp>
    </p:spTree>
    <p:extLst>
      <p:ext uri="{BB962C8B-B14F-4D97-AF65-F5344CB8AC3E}">
        <p14:creationId xmlns:p14="http://schemas.microsoft.com/office/powerpoint/2010/main" val="40525389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2532F7-6853-EE43-81AB-01933527C976}"/>
              </a:ext>
            </a:extLst>
          </p:cNvPr>
          <p:cNvSpPr txBox="1">
            <a:spLocks/>
          </p:cNvSpPr>
          <p:nvPr/>
        </p:nvSpPr>
        <p:spPr>
          <a:xfrm>
            <a:off x="914400" y="626165"/>
            <a:ext cx="10237304" cy="1212574"/>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ts val="3500"/>
              </a:lnSpc>
            </a:pPr>
            <a:r>
              <a:rPr lang="sl-SI" sz="3000" b="1" dirty="0">
                <a:solidFill>
                  <a:srgbClr val="696A6B"/>
                </a:solidFill>
                <a:latin typeface="Arial"/>
                <a:cs typeface="Arial"/>
              </a:rPr>
              <a:t>Programska oprema</a:t>
            </a:r>
            <a:endParaRPr lang="sl-SI" dirty="0"/>
          </a:p>
        </p:txBody>
      </p:sp>
      <p:sp>
        <p:nvSpPr>
          <p:cNvPr id="4" name="Subtitle 2">
            <a:extLst>
              <a:ext uri="{FF2B5EF4-FFF2-40B4-BE49-F238E27FC236}">
                <a16:creationId xmlns:a16="http://schemas.microsoft.com/office/drawing/2014/main" id="{79B29558-ADF8-1341-943E-B259AA01E14E}"/>
              </a:ext>
            </a:extLst>
          </p:cNvPr>
          <p:cNvSpPr txBox="1">
            <a:spLocks/>
          </p:cNvSpPr>
          <p:nvPr/>
        </p:nvSpPr>
        <p:spPr>
          <a:xfrm>
            <a:off x="983974" y="6440557"/>
            <a:ext cx="9392478" cy="228600"/>
          </a:xfrm>
          <a:prstGeom prst="rect">
            <a:avLst/>
          </a:prstGeom>
        </p:spPr>
        <p:txBody>
          <a:bodyPr vert="horz" lIns="91440" tIns="45720" rIns="91440" bIns="45720" rtlCol="0" anchor="b">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1100">
                <a:solidFill>
                  <a:srgbClr val="696A6B"/>
                </a:solidFill>
                <a:latin typeface="Arial"/>
                <a:cs typeface="Arial"/>
              </a:rPr>
              <a:t>Kako pripraviti šolo na izobraževanje na daljavo</a:t>
            </a:r>
            <a:endParaRPr lang="sl-SI"/>
          </a:p>
        </p:txBody>
      </p:sp>
      <p:pic>
        <p:nvPicPr>
          <p:cNvPr id="6" name="Slika 4" descr="Slika, ki vsebuje besede risba&#10;&#10;Opis je samodejno ustvarjen">
            <a:extLst>
              <a:ext uri="{FF2B5EF4-FFF2-40B4-BE49-F238E27FC236}">
                <a16:creationId xmlns:a16="http://schemas.microsoft.com/office/drawing/2014/main" id="{AEAD4FD0-8100-44DF-81A2-0FF18444FD04}"/>
              </a:ext>
            </a:extLst>
          </p:cNvPr>
          <p:cNvPicPr>
            <a:picLocks noChangeAspect="1"/>
          </p:cNvPicPr>
          <p:nvPr/>
        </p:nvPicPr>
        <p:blipFill>
          <a:blip r:embed="rId3"/>
          <a:stretch>
            <a:fillRect/>
          </a:stretch>
        </p:blipFill>
        <p:spPr>
          <a:xfrm>
            <a:off x="9727663" y="6357402"/>
            <a:ext cx="555830" cy="397169"/>
          </a:xfrm>
          <a:prstGeom prst="rect">
            <a:avLst/>
          </a:prstGeom>
        </p:spPr>
      </p:pic>
      <p:sp>
        <p:nvSpPr>
          <p:cNvPr id="8" name="Subtitle 2">
            <a:extLst>
              <a:ext uri="{FF2B5EF4-FFF2-40B4-BE49-F238E27FC236}">
                <a16:creationId xmlns:a16="http://schemas.microsoft.com/office/drawing/2014/main" id="{51811E50-22CE-4596-8AD1-D22B381B4B67}"/>
              </a:ext>
            </a:extLst>
          </p:cNvPr>
          <p:cNvSpPr txBox="1">
            <a:spLocks/>
          </p:cNvSpPr>
          <p:nvPr/>
        </p:nvSpPr>
        <p:spPr>
          <a:xfrm>
            <a:off x="914400" y="1232452"/>
            <a:ext cx="10363200" cy="4893140"/>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sl-SI" sz="1600" dirty="0">
                <a:solidFill>
                  <a:srgbClr val="696A6B"/>
                </a:solidFill>
                <a:latin typeface="Arial"/>
                <a:cs typeface="Arial"/>
              </a:rPr>
              <a:t>Uporaba programske opreme, ki ne zahteva od uporabnika dodatnega plačevanja licence za uporabo v izobraževanju. </a:t>
            </a:r>
          </a:p>
          <a:p>
            <a:pPr marL="0" indent="0">
              <a:buNone/>
            </a:pPr>
            <a:r>
              <a:rPr lang="sl-SI" sz="1600" dirty="0">
                <a:solidFill>
                  <a:srgbClr val="696A6B"/>
                </a:solidFill>
                <a:latin typeface="Arial"/>
                <a:cs typeface="Arial"/>
              </a:rPr>
              <a:t>Šola učencem ne zagotavlja podpore. V primeru uporabe jo zagotovi učitelj, ki zahteva uporabo le-te.</a:t>
            </a:r>
          </a:p>
          <a:p>
            <a:pPr marL="0" indent="0">
              <a:buNone/>
            </a:pPr>
            <a:r>
              <a:rPr lang="sl-SI" sz="1600" dirty="0">
                <a:solidFill>
                  <a:srgbClr val="696A6B"/>
                </a:solidFill>
                <a:latin typeface="Arial"/>
                <a:cs typeface="Arial"/>
              </a:rPr>
              <a:t>Potrebna programska oprema:</a:t>
            </a:r>
          </a:p>
          <a:p>
            <a:pPr lvl="0" fontAlgn="base"/>
            <a:r>
              <a:rPr lang="sl-SI" sz="1600" dirty="0">
                <a:solidFill>
                  <a:srgbClr val="696A6B"/>
                </a:solidFill>
                <a:latin typeface="Arial"/>
                <a:cs typeface="Arial"/>
              </a:rPr>
              <a:t>Operacijski sistem GUI (z grafičnim uporabniškim vmesnikom) s primerno zaščito pred zlonamerno programsko opremo – verzije in distribucije so samo predlog,</a:t>
            </a:r>
          </a:p>
          <a:p>
            <a:pPr lvl="0" fontAlgn="base"/>
            <a:r>
              <a:rPr lang="sl-SI" sz="1600" dirty="0">
                <a:solidFill>
                  <a:srgbClr val="696A6B"/>
                </a:solidFill>
                <a:latin typeface="Arial"/>
                <a:cs typeface="Arial"/>
              </a:rPr>
              <a:t>Spletni brskalnik (zaradi varnosti redno posodobljeni in žal se zahteva podpora </a:t>
            </a:r>
            <a:r>
              <a:rPr lang="sl-SI" sz="1600" dirty="0" err="1">
                <a:solidFill>
                  <a:srgbClr val="696A6B"/>
                </a:solidFill>
                <a:latin typeface="Arial"/>
                <a:cs typeface="Arial"/>
              </a:rPr>
              <a:t>FlashPlayer</a:t>
            </a:r>
            <a:r>
              <a:rPr lang="sl-SI" sz="1600" dirty="0">
                <a:solidFill>
                  <a:srgbClr val="696A6B"/>
                </a:solidFill>
                <a:latin typeface="Arial"/>
                <a:cs typeface="Arial"/>
              </a:rPr>
              <a:t>-ju),</a:t>
            </a:r>
          </a:p>
          <a:p>
            <a:pPr lvl="0" fontAlgn="base"/>
            <a:r>
              <a:rPr lang="sl-SI" sz="1600" dirty="0">
                <a:solidFill>
                  <a:srgbClr val="696A6B"/>
                </a:solidFill>
                <a:latin typeface="Arial"/>
                <a:cs typeface="Arial"/>
              </a:rPr>
              <a:t>Pisarniško orodje Office365 ali </a:t>
            </a:r>
            <a:r>
              <a:rPr lang="sl-SI" sz="1600" dirty="0" err="1">
                <a:solidFill>
                  <a:srgbClr val="696A6B"/>
                </a:solidFill>
                <a:latin typeface="Arial"/>
                <a:cs typeface="Arial"/>
              </a:rPr>
              <a:t>LibreOffice</a:t>
            </a:r>
            <a:r>
              <a:rPr lang="sl-SI" sz="1600" dirty="0">
                <a:solidFill>
                  <a:srgbClr val="696A6B"/>
                </a:solidFill>
                <a:latin typeface="Arial"/>
                <a:cs typeface="Arial"/>
              </a:rPr>
              <a:t>, </a:t>
            </a:r>
          </a:p>
          <a:p>
            <a:pPr lvl="0" fontAlgn="base"/>
            <a:r>
              <a:rPr lang="sl-SI" sz="1600" dirty="0">
                <a:solidFill>
                  <a:srgbClr val="696A6B"/>
                </a:solidFill>
                <a:latin typeface="Arial"/>
                <a:cs typeface="Arial"/>
              </a:rPr>
              <a:t>Orodja za Video konference,</a:t>
            </a:r>
          </a:p>
          <a:p>
            <a:pPr lvl="0" fontAlgn="base"/>
            <a:r>
              <a:rPr lang="sl-SI" sz="1600" dirty="0">
                <a:solidFill>
                  <a:srgbClr val="696A6B"/>
                </a:solidFill>
                <a:latin typeface="Arial"/>
                <a:cs typeface="Arial"/>
              </a:rPr>
              <a:t>Orodja za delo z datotekami, </a:t>
            </a:r>
          </a:p>
          <a:p>
            <a:pPr lvl="0" fontAlgn="base"/>
            <a:r>
              <a:rPr lang="sl-SI" sz="1600" dirty="0">
                <a:solidFill>
                  <a:srgbClr val="696A6B"/>
                </a:solidFill>
                <a:latin typeface="Arial"/>
                <a:cs typeface="Arial"/>
              </a:rPr>
              <a:t>Orodja za delo s slikami in videom.</a:t>
            </a:r>
          </a:p>
          <a:p>
            <a:pPr marL="0" lvl="0" indent="0" fontAlgn="base">
              <a:buNone/>
            </a:pPr>
            <a:r>
              <a:rPr lang="sl-SI" sz="1600" dirty="0">
                <a:solidFill>
                  <a:srgbClr val="696A6B"/>
                </a:solidFill>
                <a:latin typeface="Arial"/>
                <a:cs typeface="Arial"/>
              </a:rPr>
              <a:t>Dodatno za učitelje še:</a:t>
            </a:r>
          </a:p>
          <a:p>
            <a:pPr fontAlgn="base"/>
            <a:r>
              <a:rPr lang="sl-SI" sz="1600" dirty="0">
                <a:solidFill>
                  <a:srgbClr val="696A6B"/>
                </a:solidFill>
                <a:latin typeface="Arial"/>
                <a:cs typeface="Arial"/>
              </a:rPr>
              <a:t>Orodja za oddaljeno podporo.</a:t>
            </a:r>
          </a:p>
          <a:p>
            <a:pPr marL="0" indent="0">
              <a:buNone/>
            </a:pPr>
            <a:endParaRPr lang="sl-SI" sz="1600" dirty="0">
              <a:solidFill>
                <a:srgbClr val="696A6B"/>
              </a:solidFill>
              <a:latin typeface="Arial"/>
              <a:cs typeface="Arial"/>
            </a:endParaRPr>
          </a:p>
          <a:p>
            <a:pPr marL="0" indent="0" fontAlgn="base">
              <a:buNone/>
            </a:pPr>
            <a:endParaRPr lang="sl-SI" sz="1600" dirty="0">
              <a:solidFill>
                <a:srgbClr val="696A6B"/>
              </a:solidFill>
              <a:latin typeface="Arial"/>
              <a:cs typeface="Arial"/>
            </a:endParaRPr>
          </a:p>
        </p:txBody>
      </p:sp>
    </p:spTree>
    <p:extLst>
      <p:ext uri="{BB962C8B-B14F-4D97-AF65-F5344CB8AC3E}">
        <p14:creationId xmlns:p14="http://schemas.microsoft.com/office/powerpoint/2010/main" val="27440022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2532F7-6853-EE43-81AB-01933527C976}"/>
              </a:ext>
            </a:extLst>
          </p:cNvPr>
          <p:cNvSpPr txBox="1">
            <a:spLocks/>
          </p:cNvSpPr>
          <p:nvPr/>
        </p:nvSpPr>
        <p:spPr>
          <a:xfrm>
            <a:off x="914400" y="626165"/>
            <a:ext cx="10237304" cy="1212574"/>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ts val="3500"/>
              </a:lnSpc>
            </a:pPr>
            <a:r>
              <a:rPr lang="sl-SI" sz="3000" b="1" dirty="0">
                <a:solidFill>
                  <a:srgbClr val="696A6B"/>
                </a:solidFill>
                <a:latin typeface="Arial"/>
                <a:cs typeface="Arial"/>
              </a:rPr>
              <a:t>Zahtevana znanja - Učenec</a:t>
            </a:r>
            <a:endParaRPr lang="sl-SI" dirty="0"/>
          </a:p>
        </p:txBody>
      </p:sp>
      <p:sp>
        <p:nvSpPr>
          <p:cNvPr id="4" name="Subtitle 2">
            <a:extLst>
              <a:ext uri="{FF2B5EF4-FFF2-40B4-BE49-F238E27FC236}">
                <a16:creationId xmlns:a16="http://schemas.microsoft.com/office/drawing/2014/main" id="{79B29558-ADF8-1341-943E-B259AA01E14E}"/>
              </a:ext>
            </a:extLst>
          </p:cNvPr>
          <p:cNvSpPr txBox="1">
            <a:spLocks/>
          </p:cNvSpPr>
          <p:nvPr/>
        </p:nvSpPr>
        <p:spPr>
          <a:xfrm>
            <a:off x="983974" y="6440557"/>
            <a:ext cx="9392478" cy="228600"/>
          </a:xfrm>
          <a:prstGeom prst="rect">
            <a:avLst/>
          </a:prstGeom>
        </p:spPr>
        <p:txBody>
          <a:bodyPr vert="horz" lIns="91440" tIns="45720" rIns="91440" bIns="45720" rtlCol="0" anchor="b">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1100">
                <a:solidFill>
                  <a:srgbClr val="696A6B"/>
                </a:solidFill>
                <a:latin typeface="Arial"/>
                <a:cs typeface="Arial"/>
              </a:rPr>
              <a:t>Kako pripraviti šolo na izobraževanje na daljavo</a:t>
            </a:r>
            <a:endParaRPr lang="sl-SI"/>
          </a:p>
        </p:txBody>
      </p:sp>
      <p:pic>
        <p:nvPicPr>
          <p:cNvPr id="6" name="Slika 4" descr="Slika, ki vsebuje besede risba&#10;&#10;Opis je samodejno ustvarjen">
            <a:extLst>
              <a:ext uri="{FF2B5EF4-FFF2-40B4-BE49-F238E27FC236}">
                <a16:creationId xmlns:a16="http://schemas.microsoft.com/office/drawing/2014/main" id="{AEAD4FD0-8100-44DF-81A2-0FF18444FD04}"/>
              </a:ext>
            </a:extLst>
          </p:cNvPr>
          <p:cNvPicPr>
            <a:picLocks noChangeAspect="1"/>
          </p:cNvPicPr>
          <p:nvPr/>
        </p:nvPicPr>
        <p:blipFill>
          <a:blip r:embed="rId3"/>
          <a:stretch>
            <a:fillRect/>
          </a:stretch>
        </p:blipFill>
        <p:spPr>
          <a:xfrm>
            <a:off x="9727663" y="6357402"/>
            <a:ext cx="555830" cy="397169"/>
          </a:xfrm>
          <a:prstGeom prst="rect">
            <a:avLst/>
          </a:prstGeom>
        </p:spPr>
      </p:pic>
      <p:sp>
        <p:nvSpPr>
          <p:cNvPr id="8" name="Subtitle 2">
            <a:extLst>
              <a:ext uri="{FF2B5EF4-FFF2-40B4-BE49-F238E27FC236}">
                <a16:creationId xmlns:a16="http://schemas.microsoft.com/office/drawing/2014/main" id="{51811E50-22CE-4596-8AD1-D22B381B4B67}"/>
              </a:ext>
            </a:extLst>
          </p:cNvPr>
          <p:cNvSpPr txBox="1">
            <a:spLocks/>
          </p:cNvSpPr>
          <p:nvPr/>
        </p:nvSpPr>
        <p:spPr>
          <a:xfrm>
            <a:off x="914400" y="1232453"/>
            <a:ext cx="9817094" cy="865476"/>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base">
              <a:buNone/>
            </a:pPr>
            <a:r>
              <a:rPr lang="sl-SI" sz="1600" dirty="0">
                <a:solidFill>
                  <a:srgbClr val="696A6B"/>
                </a:solidFill>
                <a:latin typeface="Arial"/>
                <a:cs typeface="Arial"/>
              </a:rPr>
              <a:t>V programu Osnovne šole ne obstaja celovit obvezni predmet preko vertikale.</a:t>
            </a:r>
          </a:p>
          <a:p>
            <a:pPr marL="0" indent="0" fontAlgn="base">
              <a:buNone/>
            </a:pPr>
            <a:r>
              <a:rPr lang="sl-SI" sz="1600" dirty="0">
                <a:solidFill>
                  <a:srgbClr val="696A6B"/>
                </a:solidFill>
                <a:latin typeface="Arial"/>
                <a:cs typeface="Arial"/>
              </a:rPr>
              <a:t>Za minimalna znanja so pisni (slikovni) in video vodiči. Za ostala znanja potrebna za izobraževanje poskrbi učitelj, ki od učencev zahteva uporabo le-teh. </a:t>
            </a:r>
          </a:p>
          <a:p>
            <a:pPr marL="0" indent="0" fontAlgn="base">
              <a:buNone/>
            </a:pPr>
            <a:endParaRPr lang="sl-SI" sz="1600" dirty="0">
              <a:solidFill>
                <a:srgbClr val="696A6B"/>
              </a:solidFill>
              <a:latin typeface="Arial"/>
              <a:cs typeface="Arial"/>
            </a:endParaRPr>
          </a:p>
          <a:p>
            <a:pPr marL="0" indent="0" fontAlgn="base">
              <a:buNone/>
            </a:pPr>
            <a:endParaRPr lang="sl-SI" sz="1600" dirty="0">
              <a:solidFill>
                <a:srgbClr val="696A6B"/>
              </a:solidFill>
              <a:latin typeface="Arial"/>
              <a:cs typeface="Arial"/>
            </a:endParaRPr>
          </a:p>
          <a:p>
            <a:pPr fontAlgn="base"/>
            <a:endParaRPr lang="sl-SI" sz="1600" dirty="0">
              <a:solidFill>
                <a:srgbClr val="696A6B"/>
              </a:solidFill>
              <a:latin typeface="Arial"/>
              <a:cs typeface="Arial"/>
            </a:endParaRPr>
          </a:p>
        </p:txBody>
      </p:sp>
      <p:sp>
        <p:nvSpPr>
          <p:cNvPr id="7" name="Subtitle 2">
            <a:extLst>
              <a:ext uri="{FF2B5EF4-FFF2-40B4-BE49-F238E27FC236}">
                <a16:creationId xmlns:a16="http://schemas.microsoft.com/office/drawing/2014/main" id="{83291451-109B-3044-9237-FFB88CA9D803}"/>
              </a:ext>
            </a:extLst>
          </p:cNvPr>
          <p:cNvSpPr txBox="1">
            <a:spLocks/>
          </p:cNvSpPr>
          <p:nvPr/>
        </p:nvSpPr>
        <p:spPr>
          <a:xfrm>
            <a:off x="211015" y="1363579"/>
            <a:ext cx="11658599" cy="3955767"/>
          </a:xfrm>
          <a:prstGeom prst="rect">
            <a:avLst/>
          </a:prstGeom>
        </p:spPr>
        <p:txBody>
          <a:bodyPr vert="horz" lIns="91440" tIns="45720" rIns="91440" bIns="45720" numCol="2"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2120"/>
              </a:lnSpc>
            </a:pPr>
            <a:endParaRPr lang="sl-SI" sz="1600" dirty="0">
              <a:solidFill>
                <a:srgbClr val="696A6B"/>
              </a:solidFill>
              <a:latin typeface="Arial"/>
              <a:cs typeface="Arial"/>
            </a:endParaRPr>
          </a:p>
        </p:txBody>
      </p:sp>
      <p:sp>
        <p:nvSpPr>
          <p:cNvPr id="9" name="Subtitle 2">
            <a:extLst>
              <a:ext uri="{FF2B5EF4-FFF2-40B4-BE49-F238E27FC236}">
                <a16:creationId xmlns:a16="http://schemas.microsoft.com/office/drawing/2014/main" id="{83291451-109B-3044-9237-FFB88CA9D803}"/>
              </a:ext>
            </a:extLst>
          </p:cNvPr>
          <p:cNvSpPr txBox="1">
            <a:spLocks/>
          </p:cNvSpPr>
          <p:nvPr/>
        </p:nvSpPr>
        <p:spPr>
          <a:xfrm>
            <a:off x="1090246" y="2229055"/>
            <a:ext cx="9759460" cy="3958832"/>
          </a:xfrm>
          <a:prstGeom prst="rect">
            <a:avLst/>
          </a:prstGeom>
        </p:spPr>
        <p:txBody>
          <a:bodyPr vert="horz" lIns="91440" tIns="45720" rIns="91440" bIns="45720" numCol="2"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base">
              <a:buNone/>
            </a:pPr>
            <a:r>
              <a:rPr lang="sl-SI" sz="1600" dirty="0">
                <a:solidFill>
                  <a:srgbClr val="696A6B"/>
                </a:solidFill>
                <a:latin typeface="Arial"/>
                <a:cs typeface="Arial"/>
              </a:rPr>
              <a:t>Minimalna: </a:t>
            </a:r>
          </a:p>
          <a:p>
            <a:pPr fontAlgn="base"/>
            <a:r>
              <a:rPr lang="sl-SI" sz="1600" dirty="0">
                <a:solidFill>
                  <a:srgbClr val="696A6B"/>
                </a:solidFill>
                <a:latin typeface="Arial"/>
                <a:cs typeface="Arial"/>
              </a:rPr>
              <a:t>Vklop/izklop naprave,</a:t>
            </a:r>
          </a:p>
          <a:p>
            <a:pPr fontAlgn="base"/>
            <a:r>
              <a:rPr lang="sl-SI" sz="1600" dirty="0">
                <a:solidFill>
                  <a:srgbClr val="696A6B"/>
                </a:solidFill>
                <a:latin typeface="Arial"/>
                <a:cs typeface="Arial"/>
              </a:rPr>
              <a:t>odpiranje in uporaba spletnega brskalnika,</a:t>
            </a:r>
          </a:p>
          <a:p>
            <a:pPr fontAlgn="base"/>
            <a:r>
              <a:rPr lang="sl-SI" sz="1600" dirty="0">
                <a:solidFill>
                  <a:srgbClr val="696A6B"/>
                </a:solidFill>
                <a:latin typeface="Arial"/>
                <a:cs typeface="Arial"/>
              </a:rPr>
              <a:t>najti SU,</a:t>
            </a:r>
          </a:p>
          <a:p>
            <a:pPr fontAlgn="base"/>
            <a:r>
              <a:rPr lang="sl-SI" sz="1600" dirty="0">
                <a:solidFill>
                  <a:srgbClr val="696A6B"/>
                </a:solidFill>
                <a:latin typeface="Arial"/>
                <a:cs typeface="Arial"/>
              </a:rPr>
              <a:t>prijava v SU,</a:t>
            </a:r>
          </a:p>
          <a:p>
            <a:pPr fontAlgn="base"/>
            <a:r>
              <a:rPr lang="sl-SI" sz="1600" dirty="0">
                <a:solidFill>
                  <a:srgbClr val="696A6B"/>
                </a:solidFill>
                <a:latin typeface="Arial"/>
                <a:cs typeface="Arial"/>
              </a:rPr>
              <a:t>orientacija in uporaba objav v SU,</a:t>
            </a:r>
          </a:p>
          <a:p>
            <a:pPr fontAlgn="base"/>
            <a:r>
              <a:rPr lang="sl-SI" sz="1600" dirty="0">
                <a:solidFill>
                  <a:srgbClr val="696A6B"/>
                </a:solidFill>
                <a:latin typeface="Arial"/>
                <a:cs typeface="Arial"/>
              </a:rPr>
              <a:t>ogled video posnetkov s pomočjo v naprej pripravljenih povezav v SU,</a:t>
            </a:r>
          </a:p>
          <a:p>
            <a:pPr fontAlgn="base"/>
            <a:r>
              <a:rPr lang="sl-SI" sz="1600" dirty="0">
                <a:solidFill>
                  <a:srgbClr val="696A6B"/>
                </a:solidFill>
                <a:latin typeface="Arial"/>
                <a:cs typeface="Arial"/>
              </a:rPr>
              <a:t>uporaba videokonference s pomočjo v naprej pripravljenih povezav v SU,</a:t>
            </a:r>
          </a:p>
          <a:p>
            <a:pPr fontAlgn="base"/>
            <a:r>
              <a:rPr lang="sl-SI" sz="1600" dirty="0">
                <a:solidFill>
                  <a:srgbClr val="696A6B"/>
                </a:solidFill>
                <a:latin typeface="Arial"/>
                <a:cs typeface="Arial"/>
              </a:rPr>
              <a:t>oddaja nalog v SU.</a:t>
            </a:r>
          </a:p>
          <a:p>
            <a:pPr marL="0" indent="0" fontAlgn="base">
              <a:buNone/>
            </a:pPr>
            <a:endParaRPr lang="sl-SI" sz="1600" dirty="0">
              <a:solidFill>
                <a:srgbClr val="696A6B"/>
              </a:solidFill>
              <a:latin typeface="Arial"/>
              <a:cs typeface="Arial"/>
            </a:endParaRPr>
          </a:p>
          <a:p>
            <a:pPr marL="0" indent="0" fontAlgn="base">
              <a:buNone/>
            </a:pPr>
            <a:r>
              <a:rPr lang="sl-SI" sz="1600" dirty="0">
                <a:solidFill>
                  <a:srgbClr val="696A6B"/>
                </a:solidFill>
                <a:latin typeface="Arial"/>
                <a:cs typeface="Arial"/>
              </a:rPr>
              <a:t>Temeljna: </a:t>
            </a:r>
          </a:p>
          <a:p>
            <a:pPr fontAlgn="base"/>
            <a:r>
              <a:rPr lang="sl-SI" sz="1600" dirty="0">
                <a:solidFill>
                  <a:srgbClr val="696A6B"/>
                </a:solidFill>
                <a:latin typeface="Arial"/>
                <a:cs typeface="Arial"/>
              </a:rPr>
              <a:t>uporaba Office365 ali ekvivalent,</a:t>
            </a:r>
          </a:p>
          <a:p>
            <a:pPr fontAlgn="base"/>
            <a:r>
              <a:rPr lang="sl-SI" sz="1600" dirty="0">
                <a:solidFill>
                  <a:srgbClr val="696A6B"/>
                </a:solidFill>
                <a:latin typeface="Arial"/>
                <a:cs typeface="Arial"/>
              </a:rPr>
              <a:t>poznavanje pojma datoteka in uporaba, mapa, izdelava nove mape,</a:t>
            </a:r>
          </a:p>
          <a:p>
            <a:pPr fontAlgn="base"/>
            <a:r>
              <a:rPr lang="sl-SI" sz="1600" dirty="0">
                <a:solidFill>
                  <a:srgbClr val="696A6B"/>
                </a:solidFill>
                <a:latin typeface="Arial"/>
                <a:cs typeface="Arial"/>
              </a:rPr>
              <a:t>načini oddajanja, pripenjanja datotek,</a:t>
            </a:r>
          </a:p>
          <a:p>
            <a:pPr fontAlgn="base"/>
            <a:r>
              <a:rPr lang="sl-SI" sz="1600" dirty="0">
                <a:solidFill>
                  <a:srgbClr val="696A6B"/>
                </a:solidFill>
                <a:latin typeface="Arial"/>
                <a:cs typeface="Arial"/>
              </a:rPr>
              <a:t>prenos podatkov preko USB vmesnika (pomnilni ključek, prenos s telefona),</a:t>
            </a:r>
          </a:p>
          <a:p>
            <a:pPr fontAlgn="base"/>
            <a:r>
              <a:rPr lang="sl-SI" sz="1600" dirty="0">
                <a:solidFill>
                  <a:srgbClr val="696A6B"/>
                </a:solidFill>
                <a:latin typeface="Arial"/>
                <a:cs typeface="Arial"/>
              </a:rPr>
              <a:t>uporaba mobilnih naprav s pomočjo namenskih aplikacij (npr.: </a:t>
            </a:r>
            <a:r>
              <a:rPr lang="sl-SI" sz="1600" dirty="0" err="1">
                <a:solidFill>
                  <a:srgbClr val="696A6B"/>
                </a:solidFill>
                <a:latin typeface="Arial"/>
                <a:cs typeface="Arial"/>
              </a:rPr>
              <a:t>Moodle</a:t>
            </a:r>
            <a:r>
              <a:rPr lang="sl-SI" sz="1600" dirty="0">
                <a:solidFill>
                  <a:srgbClr val="696A6B"/>
                </a:solidFill>
                <a:latin typeface="Arial"/>
                <a:cs typeface="Arial"/>
              </a:rPr>
              <a:t> – tudi kako namestiti in nastaviti za uporabo),</a:t>
            </a:r>
          </a:p>
          <a:p>
            <a:pPr fontAlgn="base"/>
            <a:r>
              <a:rPr lang="sl-SI" sz="1600" dirty="0">
                <a:solidFill>
                  <a:srgbClr val="696A6B"/>
                </a:solidFill>
                <a:latin typeface="Arial"/>
                <a:cs typeface="Arial"/>
              </a:rPr>
              <a:t>uporaba elektronske pošte.</a:t>
            </a:r>
          </a:p>
        </p:txBody>
      </p:sp>
    </p:spTree>
    <p:extLst>
      <p:ext uri="{BB962C8B-B14F-4D97-AF65-F5344CB8AC3E}">
        <p14:creationId xmlns:p14="http://schemas.microsoft.com/office/powerpoint/2010/main" val="35275111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2532F7-6853-EE43-81AB-01933527C976}"/>
              </a:ext>
            </a:extLst>
          </p:cNvPr>
          <p:cNvSpPr txBox="1">
            <a:spLocks/>
          </p:cNvSpPr>
          <p:nvPr/>
        </p:nvSpPr>
        <p:spPr>
          <a:xfrm>
            <a:off x="914400" y="626165"/>
            <a:ext cx="10237304" cy="1212574"/>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ts val="3500"/>
              </a:lnSpc>
            </a:pPr>
            <a:r>
              <a:rPr lang="sl-SI" sz="3000" b="1" dirty="0">
                <a:solidFill>
                  <a:srgbClr val="696A6B"/>
                </a:solidFill>
                <a:latin typeface="Arial"/>
                <a:cs typeface="Arial"/>
              </a:rPr>
              <a:t>Zahtevana znanja – Starši</a:t>
            </a:r>
          </a:p>
        </p:txBody>
      </p:sp>
      <p:sp>
        <p:nvSpPr>
          <p:cNvPr id="4" name="Subtitle 2">
            <a:extLst>
              <a:ext uri="{FF2B5EF4-FFF2-40B4-BE49-F238E27FC236}">
                <a16:creationId xmlns:a16="http://schemas.microsoft.com/office/drawing/2014/main" id="{79B29558-ADF8-1341-943E-B259AA01E14E}"/>
              </a:ext>
            </a:extLst>
          </p:cNvPr>
          <p:cNvSpPr txBox="1">
            <a:spLocks/>
          </p:cNvSpPr>
          <p:nvPr/>
        </p:nvSpPr>
        <p:spPr>
          <a:xfrm>
            <a:off x="983974" y="6440557"/>
            <a:ext cx="9392478" cy="228600"/>
          </a:xfrm>
          <a:prstGeom prst="rect">
            <a:avLst/>
          </a:prstGeom>
        </p:spPr>
        <p:txBody>
          <a:bodyPr vert="horz" lIns="91440" tIns="45720" rIns="91440" bIns="45720" rtlCol="0" anchor="b">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1100">
                <a:solidFill>
                  <a:srgbClr val="696A6B"/>
                </a:solidFill>
                <a:latin typeface="Arial"/>
                <a:cs typeface="Arial"/>
              </a:rPr>
              <a:t>Kako pripraviti šolo na izobraževanje na daljavo</a:t>
            </a:r>
            <a:endParaRPr lang="sl-SI"/>
          </a:p>
        </p:txBody>
      </p:sp>
      <p:pic>
        <p:nvPicPr>
          <p:cNvPr id="6" name="Slika 4" descr="Slika, ki vsebuje besede risba&#10;&#10;Opis je samodejno ustvarjen">
            <a:extLst>
              <a:ext uri="{FF2B5EF4-FFF2-40B4-BE49-F238E27FC236}">
                <a16:creationId xmlns:a16="http://schemas.microsoft.com/office/drawing/2014/main" id="{AEAD4FD0-8100-44DF-81A2-0FF18444FD04}"/>
              </a:ext>
            </a:extLst>
          </p:cNvPr>
          <p:cNvPicPr>
            <a:picLocks noChangeAspect="1"/>
          </p:cNvPicPr>
          <p:nvPr/>
        </p:nvPicPr>
        <p:blipFill>
          <a:blip r:embed="rId3"/>
          <a:stretch>
            <a:fillRect/>
          </a:stretch>
        </p:blipFill>
        <p:spPr>
          <a:xfrm>
            <a:off x="9727663" y="6357402"/>
            <a:ext cx="555830" cy="397169"/>
          </a:xfrm>
          <a:prstGeom prst="rect">
            <a:avLst/>
          </a:prstGeom>
        </p:spPr>
      </p:pic>
      <p:sp>
        <p:nvSpPr>
          <p:cNvPr id="8" name="Subtitle 2">
            <a:extLst>
              <a:ext uri="{FF2B5EF4-FFF2-40B4-BE49-F238E27FC236}">
                <a16:creationId xmlns:a16="http://schemas.microsoft.com/office/drawing/2014/main" id="{51811E50-22CE-4596-8AD1-D22B381B4B67}"/>
              </a:ext>
            </a:extLst>
          </p:cNvPr>
          <p:cNvSpPr txBox="1">
            <a:spLocks/>
          </p:cNvSpPr>
          <p:nvPr/>
        </p:nvSpPr>
        <p:spPr>
          <a:xfrm>
            <a:off x="914400" y="1232453"/>
            <a:ext cx="9817094" cy="865476"/>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base">
              <a:buNone/>
            </a:pPr>
            <a:r>
              <a:rPr lang="sl-SI" sz="1600" dirty="0">
                <a:solidFill>
                  <a:srgbClr val="696A6B"/>
                </a:solidFill>
                <a:latin typeface="Arial"/>
                <a:cs typeface="Arial"/>
              </a:rPr>
              <a:t>Potrebna minimalne veščine se prikaže na roditeljskih sestankih. Znanja starša zaželena za pomoč učencu za sledenju pouku na daljavo so:</a:t>
            </a:r>
          </a:p>
          <a:p>
            <a:pPr marL="0" indent="0" fontAlgn="base">
              <a:buNone/>
            </a:pPr>
            <a:endParaRPr lang="sl-SI" sz="1600" dirty="0">
              <a:solidFill>
                <a:srgbClr val="696A6B"/>
              </a:solidFill>
              <a:latin typeface="Arial"/>
              <a:cs typeface="Arial"/>
            </a:endParaRPr>
          </a:p>
          <a:p>
            <a:pPr fontAlgn="base"/>
            <a:endParaRPr lang="sl-SI" sz="1600" dirty="0">
              <a:solidFill>
                <a:srgbClr val="696A6B"/>
              </a:solidFill>
              <a:latin typeface="Arial"/>
              <a:cs typeface="Arial"/>
            </a:endParaRPr>
          </a:p>
        </p:txBody>
      </p:sp>
      <p:sp>
        <p:nvSpPr>
          <p:cNvPr id="7" name="Subtitle 2">
            <a:extLst>
              <a:ext uri="{FF2B5EF4-FFF2-40B4-BE49-F238E27FC236}">
                <a16:creationId xmlns:a16="http://schemas.microsoft.com/office/drawing/2014/main" id="{83291451-109B-3044-9237-FFB88CA9D803}"/>
              </a:ext>
            </a:extLst>
          </p:cNvPr>
          <p:cNvSpPr txBox="1">
            <a:spLocks/>
          </p:cNvSpPr>
          <p:nvPr/>
        </p:nvSpPr>
        <p:spPr>
          <a:xfrm>
            <a:off x="211015" y="1363579"/>
            <a:ext cx="11658599" cy="3955767"/>
          </a:xfrm>
          <a:prstGeom prst="rect">
            <a:avLst/>
          </a:prstGeom>
        </p:spPr>
        <p:txBody>
          <a:bodyPr vert="horz" lIns="91440" tIns="45720" rIns="91440" bIns="45720" numCol="2"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2120"/>
              </a:lnSpc>
            </a:pPr>
            <a:endParaRPr lang="sl-SI" sz="1600" dirty="0">
              <a:solidFill>
                <a:srgbClr val="696A6B"/>
              </a:solidFill>
              <a:latin typeface="Arial"/>
              <a:cs typeface="Arial"/>
            </a:endParaRPr>
          </a:p>
        </p:txBody>
      </p:sp>
      <p:sp>
        <p:nvSpPr>
          <p:cNvPr id="9" name="Subtitle 2">
            <a:extLst>
              <a:ext uri="{FF2B5EF4-FFF2-40B4-BE49-F238E27FC236}">
                <a16:creationId xmlns:a16="http://schemas.microsoft.com/office/drawing/2014/main" id="{83291451-109B-3044-9237-FFB88CA9D803}"/>
              </a:ext>
            </a:extLst>
          </p:cNvPr>
          <p:cNvSpPr txBox="1">
            <a:spLocks/>
          </p:cNvSpPr>
          <p:nvPr/>
        </p:nvSpPr>
        <p:spPr>
          <a:xfrm>
            <a:off x="1090246" y="2010669"/>
            <a:ext cx="9759460" cy="3827705"/>
          </a:xfrm>
          <a:prstGeom prst="rect">
            <a:avLst/>
          </a:prstGeom>
        </p:spPr>
        <p:txBody>
          <a:bodyPr vert="horz" lIns="91440" tIns="45720" rIns="91440" bIns="45720" numCol="2"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base">
              <a:buNone/>
            </a:pPr>
            <a:r>
              <a:rPr lang="sl-SI" sz="1600" dirty="0">
                <a:solidFill>
                  <a:srgbClr val="696A6B"/>
                </a:solidFill>
                <a:latin typeface="Arial"/>
                <a:cs typeface="Arial"/>
              </a:rPr>
              <a:t>Minimalna: </a:t>
            </a:r>
          </a:p>
          <a:p>
            <a:pPr fontAlgn="base"/>
            <a:r>
              <a:rPr lang="sl-SI" sz="1600" dirty="0">
                <a:solidFill>
                  <a:srgbClr val="696A6B"/>
                </a:solidFill>
                <a:latin typeface="Arial"/>
                <a:cs typeface="Arial"/>
              </a:rPr>
              <a:t>Vklop/izklop naprave,</a:t>
            </a:r>
          </a:p>
          <a:p>
            <a:pPr fontAlgn="base"/>
            <a:r>
              <a:rPr lang="sl-SI" sz="1600" dirty="0">
                <a:solidFill>
                  <a:srgbClr val="696A6B"/>
                </a:solidFill>
                <a:latin typeface="Arial"/>
                <a:cs typeface="Arial"/>
              </a:rPr>
              <a:t>odpiranje in uporaba spletnega brskalnika,</a:t>
            </a:r>
          </a:p>
          <a:p>
            <a:pPr fontAlgn="base"/>
            <a:r>
              <a:rPr lang="sl-SI" sz="1600" dirty="0">
                <a:solidFill>
                  <a:srgbClr val="696A6B"/>
                </a:solidFill>
                <a:latin typeface="Arial"/>
                <a:cs typeface="Arial"/>
              </a:rPr>
              <a:t>najti SU,</a:t>
            </a:r>
          </a:p>
          <a:p>
            <a:pPr fontAlgn="base"/>
            <a:r>
              <a:rPr lang="sl-SI" sz="1600" dirty="0">
                <a:solidFill>
                  <a:srgbClr val="696A6B"/>
                </a:solidFill>
                <a:latin typeface="Arial"/>
                <a:cs typeface="Arial"/>
              </a:rPr>
              <a:t>prijava v SU,</a:t>
            </a:r>
          </a:p>
          <a:p>
            <a:pPr fontAlgn="base"/>
            <a:r>
              <a:rPr lang="sl-SI" sz="1600" dirty="0">
                <a:solidFill>
                  <a:srgbClr val="696A6B"/>
                </a:solidFill>
                <a:latin typeface="Arial"/>
                <a:cs typeface="Arial"/>
              </a:rPr>
              <a:t>orientacija in uporaba objav v SU,</a:t>
            </a:r>
          </a:p>
          <a:p>
            <a:pPr fontAlgn="base"/>
            <a:r>
              <a:rPr lang="sl-SI" sz="1600" dirty="0">
                <a:solidFill>
                  <a:srgbClr val="696A6B"/>
                </a:solidFill>
                <a:latin typeface="Arial"/>
                <a:cs typeface="Arial"/>
              </a:rPr>
              <a:t>ogled video posnetkov s pomočjo v naprej pripravljenih povezav v SU,</a:t>
            </a:r>
          </a:p>
          <a:p>
            <a:pPr fontAlgn="base"/>
            <a:r>
              <a:rPr lang="sl-SI" sz="1600" dirty="0">
                <a:solidFill>
                  <a:srgbClr val="696A6B"/>
                </a:solidFill>
                <a:latin typeface="Arial"/>
                <a:cs typeface="Arial"/>
              </a:rPr>
              <a:t>uporaba videokonference s pomočjo v naprej pripravljenih povezav v SU,</a:t>
            </a:r>
          </a:p>
          <a:p>
            <a:pPr fontAlgn="base"/>
            <a:r>
              <a:rPr lang="sl-SI" sz="1600" dirty="0">
                <a:solidFill>
                  <a:srgbClr val="696A6B"/>
                </a:solidFill>
                <a:latin typeface="Arial"/>
                <a:cs typeface="Arial"/>
              </a:rPr>
              <a:t>oddaja nalog v SU.</a:t>
            </a:r>
          </a:p>
          <a:p>
            <a:pPr marL="0" indent="0" fontAlgn="base">
              <a:buNone/>
            </a:pPr>
            <a:r>
              <a:rPr lang="sl-SI" sz="1600" dirty="0">
                <a:solidFill>
                  <a:srgbClr val="696A6B"/>
                </a:solidFill>
                <a:latin typeface="Arial"/>
                <a:cs typeface="Arial"/>
              </a:rPr>
              <a:t>Temeljna: </a:t>
            </a:r>
          </a:p>
          <a:p>
            <a:pPr fontAlgn="base"/>
            <a:r>
              <a:rPr lang="sl-SI" sz="1600" dirty="0">
                <a:solidFill>
                  <a:srgbClr val="696A6B"/>
                </a:solidFill>
                <a:latin typeface="Arial"/>
                <a:cs typeface="Arial"/>
              </a:rPr>
              <a:t>uporaba Office365 ali ekvivalent,</a:t>
            </a:r>
          </a:p>
          <a:p>
            <a:pPr fontAlgn="base"/>
            <a:r>
              <a:rPr lang="sl-SI" sz="1600" dirty="0">
                <a:solidFill>
                  <a:srgbClr val="696A6B"/>
                </a:solidFill>
                <a:latin typeface="Arial"/>
                <a:cs typeface="Arial"/>
              </a:rPr>
              <a:t>poznavanje pojma datoteka in uporaba, mapa, izdelava nove mape,</a:t>
            </a:r>
          </a:p>
          <a:p>
            <a:pPr fontAlgn="base"/>
            <a:r>
              <a:rPr lang="sl-SI" sz="1600" dirty="0">
                <a:solidFill>
                  <a:srgbClr val="696A6B"/>
                </a:solidFill>
                <a:latin typeface="Arial"/>
                <a:cs typeface="Arial"/>
              </a:rPr>
              <a:t>načini oddajanja, pripenjanja datotek,</a:t>
            </a:r>
          </a:p>
          <a:p>
            <a:pPr fontAlgn="base"/>
            <a:r>
              <a:rPr lang="sl-SI" sz="1600" dirty="0">
                <a:solidFill>
                  <a:srgbClr val="696A6B"/>
                </a:solidFill>
                <a:latin typeface="Arial"/>
                <a:cs typeface="Arial"/>
              </a:rPr>
              <a:t>prenos podatkov preko USB vmesnika (pomnilni ključek, prenos s telefona),</a:t>
            </a:r>
          </a:p>
          <a:p>
            <a:pPr fontAlgn="base"/>
            <a:r>
              <a:rPr lang="sl-SI" sz="1600" dirty="0">
                <a:solidFill>
                  <a:srgbClr val="696A6B"/>
                </a:solidFill>
                <a:latin typeface="Arial"/>
                <a:cs typeface="Arial"/>
              </a:rPr>
              <a:t>uporaba mobilnih naprav s pomočjo namenskih aplikacij (npr.: </a:t>
            </a:r>
            <a:r>
              <a:rPr lang="sl-SI" sz="1600" dirty="0" err="1">
                <a:solidFill>
                  <a:srgbClr val="696A6B"/>
                </a:solidFill>
                <a:latin typeface="Arial"/>
                <a:cs typeface="Arial"/>
              </a:rPr>
              <a:t>Moodle</a:t>
            </a:r>
            <a:r>
              <a:rPr lang="sl-SI" sz="1600" dirty="0">
                <a:solidFill>
                  <a:srgbClr val="696A6B"/>
                </a:solidFill>
                <a:latin typeface="Arial"/>
                <a:cs typeface="Arial"/>
              </a:rPr>
              <a:t> – tudi kako namestiti in nastaviti za uporabo).</a:t>
            </a:r>
          </a:p>
        </p:txBody>
      </p:sp>
    </p:spTree>
    <p:extLst>
      <p:ext uri="{BB962C8B-B14F-4D97-AF65-F5344CB8AC3E}">
        <p14:creationId xmlns:p14="http://schemas.microsoft.com/office/powerpoint/2010/main" val="18735323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2532F7-6853-EE43-81AB-01933527C976}"/>
              </a:ext>
            </a:extLst>
          </p:cNvPr>
          <p:cNvSpPr txBox="1">
            <a:spLocks/>
          </p:cNvSpPr>
          <p:nvPr/>
        </p:nvSpPr>
        <p:spPr>
          <a:xfrm>
            <a:off x="914400" y="626165"/>
            <a:ext cx="10237304" cy="1212574"/>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ts val="3500"/>
              </a:lnSpc>
            </a:pPr>
            <a:r>
              <a:rPr lang="en-US" sz="3000" b="1" dirty="0" err="1">
                <a:solidFill>
                  <a:srgbClr val="696A6B"/>
                </a:solidFill>
                <a:latin typeface="Arial"/>
                <a:cs typeface="Arial"/>
              </a:rPr>
              <a:t>Delovno</a:t>
            </a:r>
            <a:r>
              <a:rPr lang="en-US" sz="3000" b="1" dirty="0">
                <a:solidFill>
                  <a:srgbClr val="696A6B"/>
                </a:solidFill>
                <a:latin typeface="Arial"/>
                <a:cs typeface="Arial"/>
              </a:rPr>
              <a:t> </a:t>
            </a:r>
            <a:r>
              <a:rPr lang="en-US" sz="3000" b="1" dirty="0" err="1">
                <a:solidFill>
                  <a:srgbClr val="696A6B"/>
                </a:solidFill>
                <a:latin typeface="Arial"/>
                <a:cs typeface="Arial"/>
              </a:rPr>
              <a:t>okolje</a:t>
            </a:r>
            <a:r>
              <a:rPr lang="sl-SI" sz="3000" b="1" dirty="0">
                <a:solidFill>
                  <a:srgbClr val="696A6B"/>
                </a:solidFill>
                <a:latin typeface="Arial"/>
                <a:cs typeface="Arial"/>
              </a:rPr>
              <a:t> in osnovna organizacija okolja</a:t>
            </a:r>
            <a:endParaRPr lang="sl-SI" dirty="0"/>
          </a:p>
        </p:txBody>
      </p:sp>
      <p:sp>
        <p:nvSpPr>
          <p:cNvPr id="3" name="Subtitle 2">
            <a:extLst>
              <a:ext uri="{FF2B5EF4-FFF2-40B4-BE49-F238E27FC236}">
                <a16:creationId xmlns:a16="http://schemas.microsoft.com/office/drawing/2014/main" id="{83291451-109B-3044-9237-FFB88CA9D803}"/>
              </a:ext>
            </a:extLst>
          </p:cNvPr>
          <p:cNvSpPr txBox="1">
            <a:spLocks/>
          </p:cNvSpPr>
          <p:nvPr/>
        </p:nvSpPr>
        <p:spPr>
          <a:xfrm>
            <a:off x="983974" y="1363578"/>
            <a:ext cx="10167730" cy="4908409"/>
          </a:xfrm>
          <a:prstGeom prst="rect">
            <a:avLst/>
          </a:prstGeom>
        </p:spPr>
        <p:txBody>
          <a:bodyPr vert="horz" lIns="91440" tIns="45720" rIns="91440" bIns="45720" numCol="2"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120"/>
              </a:lnSpc>
              <a:buNone/>
            </a:pPr>
            <a:r>
              <a:rPr lang="sl-SI" sz="1600" dirty="0">
                <a:solidFill>
                  <a:srgbClr val="696A6B"/>
                </a:solidFill>
                <a:latin typeface="Arial"/>
                <a:cs typeface="Arial"/>
              </a:rPr>
              <a:t>Na šoli vodstvo z podporo ROID-a izbere </a:t>
            </a:r>
            <a:r>
              <a:rPr lang="sl-SI" sz="1600" b="1" dirty="0">
                <a:solidFill>
                  <a:srgbClr val="E65A00"/>
                </a:solidFill>
                <a:latin typeface="Arial"/>
                <a:cs typeface="Arial"/>
              </a:rPr>
              <a:t>enotno</a:t>
            </a:r>
            <a:r>
              <a:rPr lang="sl-SI" sz="1600" dirty="0">
                <a:solidFill>
                  <a:srgbClr val="696A6B"/>
                </a:solidFill>
                <a:latin typeface="Arial"/>
                <a:cs typeface="Arial"/>
              </a:rPr>
              <a:t> temeljno okolje (Arnes spletne učilnice - </a:t>
            </a:r>
            <a:r>
              <a:rPr lang="en-US" sz="1600" dirty="0">
                <a:solidFill>
                  <a:srgbClr val="696A6B"/>
                </a:solidFill>
                <a:latin typeface="Arial"/>
                <a:cs typeface="Arial"/>
              </a:rPr>
              <a:t>Moodle, Teams, Office</a:t>
            </a:r>
            <a:r>
              <a:rPr lang="sl-SI" sz="1600" dirty="0">
                <a:solidFill>
                  <a:srgbClr val="696A6B"/>
                </a:solidFill>
                <a:latin typeface="Arial"/>
                <a:cs typeface="Arial"/>
              </a:rPr>
              <a:t>, Google</a:t>
            </a:r>
            <a:r>
              <a:rPr lang="en-US" sz="1600" dirty="0">
                <a:solidFill>
                  <a:srgbClr val="696A6B"/>
                </a:solidFill>
                <a:latin typeface="Arial"/>
                <a:cs typeface="Arial"/>
              </a:rPr>
              <a:t>...)</a:t>
            </a:r>
            <a:endParaRPr lang="en-US" sz="1600" dirty="0">
              <a:solidFill>
                <a:srgbClr val="696A6B"/>
              </a:solidFill>
              <a:latin typeface="Arial" panose="020B0604020202020204" pitchFamily="34" charset="0"/>
              <a:cs typeface="Arial" panose="020B0604020202020204" pitchFamily="34" charset="0"/>
            </a:endParaRPr>
          </a:p>
          <a:p>
            <a:pPr marL="0" indent="0">
              <a:lnSpc>
                <a:spcPts val="2120"/>
              </a:lnSpc>
              <a:buNone/>
            </a:pPr>
            <a:r>
              <a:rPr lang="sl-SI" sz="1600" dirty="0">
                <a:solidFill>
                  <a:srgbClr val="696A6B"/>
                </a:solidFill>
                <a:latin typeface="Arial"/>
                <a:cs typeface="Arial"/>
              </a:rPr>
              <a:t>V izbranem okolju mora biti ROID (skrbnik) domač. Odločitev naj bo z ROID-a.</a:t>
            </a:r>
          </a:p>
          <a:p>
            <a:pPr marL="0" indent="0">
              <a:lnSpc>
                <a:spcPts val="2120"/>
              </a:lnSpc>
              <a:buNone/>
            </a:pPr>
            <a:r>
              <a:rPr lang="sl-SI" sz="1600" dirty="0">
                <a:solidFill>
                  <a:srgbClr val="696A6B"/>
                </a:solidFill>
                <a:latin typeface="Arial"/>
                <a:cs typeface="Arial"/>
              </a:rPr>
              <a:t>Na OŠ Litija so izbrane Arnesove spletne učilnice.</a:t>
            </a:r>
          </a:p>
          <a:p>
            <a:pPr lvl="1">
              <a:lnSpc>
                <a:spcPts val="2120"/>
              </a:lnSpc>
            </a:pPr>
            <a:r>
              <a:rPr lang="sl-SI" sz="1600" dirty="0">
                <a:solidFill>
                  <a:srgbClr val="696A6B"/>
                </a:solidFill>
                <a:latin typeface="Arial"/>
                <a:cs typeface="Arial"/>
              </a:rPr>
              <a:t>Dobra podpora.</a:t>
            </a:r>
          </a:p>
          <a:p>
            <a:pPr lvl="1">
              <a:lnSpc>
                <a:spcPts val="2120"/>
              </a:lnSpc>
            </a:pPr>
            <a:r>
              <a:rPr lang="sl-SI" sz="1600" dirty="0">
                <a:solidFill>
                  <a:srgbClr val="696A6B"/>
                </a:solidFill>
                <a:latin typeface="Arial"/>
                <a:cs typeface="Arial"/>
              </a:rPr>
              <a:t>Organizirana dobra izobraževanja.</a:t>
            </a:r>
          </a:p>
          <a:p>
            <a:pPr lvl="1">
              <a:lnSpc>
                <a:spcPts val="2120"/>
              </a:lnSpc>
            </a:pPr>
            <a:r>
              <a:rPr lang="sl-SI" sz="1600" dirty="0">
                <a:solidFill>
                  <a:srgbClr val="696A6B"/>
                </a:solidFill>
                <a:latin typeface="Arial"/>
                <a:cs typeface="Arial"/>
              </a:rPr>
              <a:t>Zanesljivost.</a:t>
            </a:r>
          </a:p>
          <a:p>
            <a:pPr lvl="1">
              <a:lnSpc>
                <a:spcPts val="2120"/>
              </a:lnSpc>
            </a:pPr>
            <a:r>
              <a:rPr lang="sl-SI" sz="1600" dirty="0">
                <a:solidFill>
                  <a:srgbClr val="696A6B"/>
                </a:solidFill>
                <a:latin typeface="Arial"/>
                <a:cs typeface="Arial"/>
              </a:rPr>
              <a:t>Na strani uporabnika nezahtevna strojna in programska oprema.</a:t>
            </a:r>
          </a:p>
          <a:p>
            <a:pPr lvl="1">
              <a:lnSpc>
                <a:spcPts val="2120"/>
              </a:lnSpc>
            </a:pPr>
            <a:r>
              <a:rPr lang="sl-SI" sz="1600" dirty="0">
                <a:solidFill>
                  <a:srgbClr val="696A6B"/>
                </a:solidFill>
                <a:latin typeface="Arial"/>
                <a:cs typeface="Arial"/>
              </a:rPr>
              <a:t>Aplikacija na mobilnih napravah.</a:t>
            </a:r>
          </a:p>
          <a:p>
            <a:pPr lvl="1">
              <a:lnSpc>
                <a:spcPts val="2120"/>
              </a:lnSpc>
            </a:pPr>
            <a:r>
              <a:rPr lang="sl-SI" sz="1600" dirty="0">
                <a:solidFill>
                  <a:srgbClr val="696A6B"/>
                </a:solidFill>
                <a:latin typeface="Arial"/>
                <a:cs typeface="Arial"/>
              </a:rPr>
              <a:t>Prijava z AAI.</a:t>
            </a:r>
          </a:p>
          <a:p>
            <a:pPr>
              <a:lnSpc>
                <a:spcPts val="2120"/>
              </a:lnSpc>
            </a:pPr>
            <a:endParaRPr lang="sl-SI" sz="1600" dirty="0">
              <a:solidFill>
                <a:srgbClr val="696A6B"/>
              </a:solidFill>
              <a:latin typeface="Arial"/>
              <a:cs typeface="Arial"/>
            </a:endParaRPr>
          </a:p>
          <a:p>
            <a:pPr marL="0" indent="0">
              <a:lnSpc>
                <a:spcPts val="2120"/>
              </a:lnSpc>
              <a:buNone/>
            </a:pPr>
            <a:r>
              <a:rPr lang="sl-SI" sz="1600" dirty="0">
                <a:solidFill>
                  <a:srgbClr val="696A6B"/>
                </a:solidFill>
                <a:latin typeface="Arial"/>
                <a:cs typeface="Arial"/>
              </a:rPr>
              <a:t>Razredna stopnja</a:t>
            </a:r>
          </a:p>
          <a:p>
            <a:pPr lvl="1">
              <a:lnSpc>
                <a:spcPts val="2120"/>
              </a:lnSpc>
            </a:pPr>
            <a:r>
              <a:rPr lang="sl-SI" sz="1600" dirty="0">
                <a:solidFill>
                  <a:srgbClr val="696A6B"/>
                </a:solidFill>
                <a:latin typeface="Arial"/>
                <a:cs typeface="Arial"/>
              </a:rPr>
              <a:t>So predmeti razporejeni v učilnici razreda</a:t>
            </a:r>
          </a:p>
          <a:p>
            <a:pPr lvl="1">
              <a:lnSpc>
                <a:spcPts val="2120"/>
              </a:lnSpc>
            </a:pPr>
            <a:r>
              <a:rPr lang="sl-SI" sz="1600" dirty="0">
                <a:solidFill>
                  <a:srgbClr val="696A6B"/>
                </a:solidFill>
                <a:latin typeface="Arial"/>
                <a:cs typeface="Arial"/>
              </a:rPr>
              <a:t>Snov razdeljena po tednih ali poglavjih (odločitev učitelja)</a:t>
            </a:r>
          </a:p>
          <a:p>
            <a:pPr marL="0" indent="0">
              <a:lnSpc>
                <a:spcPts val="2120"/>
              </a:lnSpc>
              <a:buNone/>
            </a:pPr>
            <a:r>
              <a:rPr lang="sl-SI" sz="1600" dirty="0">
                <a:solidFill>
                  <a:srgbClr val="696A6B"/>
                </a:solidFill>
                <a:latin typeface="Arial"/>
                <a:cs typeface="Arial"/>
              </a:rPr>
              <a:t>Predmetna stopnja:</a:t>
            </a:r>
          </a:p>
          <a:p>
            <a:pPr lvl="1">
              <a:lnSpc>
                <a:spcPts val="2120"/>
              </a:lnSpc>
            </a:pPr>
            <a:r>
              <a:rPr lang="sl-SI" sz="1600" dirty="0">
                <a:solidFill>
                  <a:srgbClr val="696A6B"/>
                </a:solidFill>
                <a:latin typeface="Arial"/>
                <a:cs typeface="Arial"/>
              </a:rPr>
              <a:t>Predmeti razporejeni v kategoriji predmeta (po potrebi predmet v generaciji združimo – MAT 6.a, 6.b -&gt; MAT 6).</a:t>
            </a:r>
          </a:p>
          <a:p>
            <a:pPr lvl="1">
              <a:lnSpc>
                <a:spcPts val="2120"/>
              </a:lnSpc>
            </a:pPr>
            <a:r>
              <a:rPr lang="sl-SI" sz="1600" dirty="0">
                <a:solidFill>
                  <a:srgbClr val="696A6B"/>
                </a:solidFill>
                <a:latin typeface="Arial"/>
                <a:cs typeface="Arial"/>
              </a:rPr>
              <a:t>Snov razdeljena po poglavjih</a:t>
            </a:r>
            <a:r>
              <a:rPr lang="sl-SI" sz="1200" dirty="0">
                <a:solidFill>
                  <a:srgbClr val="696A6B"/>
                </a:solidFill>
                <a:latin typeface="Arial"/>
                <a:cs typeface="Arial"/>
              </a:rPr>
              <a:t>.</a:t>
            </a:r>
          </a:p>
          <a:p>
            <a:pPr marL="0" indent="0">
              <a:lnSpc>
                <a:spcPts val="2120"/>
              </a:lnSpc>
              <a:buNone/>
            </a:pPr>
            <a:r>
              <a:rPr lang="sl-SI" sz="1600" dirty="0">
                <a:solidFill>
                  <a:srgbClr val="696A6B"/>
                </a:solidFill>
                <a:latin typeface="Arial"/>
                <a:cs typeface="Arial"/>
              </a:rPr>
              <a:t>Podajanje snovi s pomočjo Virov in Dejavnosti</a:t>
            </a:r>
          </a:p>
          <a:p>
            <a:pPr marL="0" indent="0">
              <a:lnSpc>
                <a:spcPts val="2120"/>
              </a:lnSpc>
              <a:buNone/>
            </a:pPr>
            <a:r>
              <a:rPr lang="sl-SI" sz="1600" dirty="0">
                <a:solidFill>
                  <a:srgbClr val="696A6B"/>
                </a:solidFill>
                <a:latin typeface="Arial"/>
                <a:cs typeface="Arial"/>
              </a:rPr>
              <a:t>Komunikacija z učenci v spletni učilnici in video konference.</a:t>
            </a:r>
          </a:p>
          <a:p>
            <a:pPr marL="0" indent="0">
              <a:lnSpc>
                <a:spcPts val="2120"/>
              </a:lnSpc>
              <a:buNone/>
            </a:pPr>
            <a:r>
              <a:rPr lang="sl-SI" sz="1600" dirty="0">
                <a:solidFill>
                  <a:srgbClr val="E65A00"/>
                </a:solidFill>
                <a:latin typeface="Arial"/>
                <a:cs typeface="Arial"/>
              </a:rPr>
              <a:t>Usklajene zahteve vrste sodelovanja učencev preko spletne učilnice</a:t>
            </a:r>
            <a:r>
              <a:rPr lang="sl-SI" sz="1600" dirty="0">
                <a:solidFill>
                  <a:srgbClr val="696A6B"/>
                </a:solidFill>
                <a:latin typeface="Arial"/>
                <a:cs typeface="Arial"/>
              </a:rPr>
              <a:t>.</a:t>
            </a:r>
          </a:p>
        </p:txBody>
      </p:sp>
      <p:sp>
        <p:nvSpPr>
          <p:cNvPr id="4" name="Subtitle 2">
            <a:extLst>
              <a:ext uri="{FF2B5EF4-FFF2-40B4-BE49-F238E27FC236}">
                <a16:creationId xmlns:a16="http://schemas.microsoft.com/office/drawing/2014/main" id="{79B29558-ADF8-1341-943E-B259AA01E14E}"/>
              </a:ext>
            </a:extLst>
          </p:cNvPr>
          <p:cNvSpPr txBox="1">
            <a:spLocks/>
          </p:cNvSpPr>
          <p:nvPr/>
        </p:nvSpPr>
        <p:spPr>
          <a:xfrm>
            <a:off x="983974" y="6440557"/>
            <a:ext cx="9392478" cy="228600"/>
          </a:xfrm>
          <a:prstGeom prst="rect">
            <a:avLst/>
          </a:prstGeom>
        </p:spPr>
        <p:txBody>
          <a:bodyPr vert="horz" lIns="91440" tIns="45720" rIns="91440" bIns="45720" rtlCol="0" anchor="b">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1100" dirty="0" err="1">
                <a:solidFill>
                  <a:srgbClr val="696A6B"/>
                </a:solidFill>
                <a:latin typeface="Arial"/>
                <a:cs typeface="Arial"/>
              </a:rPr>
              <a:t>Kako</a:t>
            </a:r>
            <a:r>
              <a:rPr lang="en-US" sz="1100" dirty="0">
                <a:solidFill>
                  <a:srgbClr val="696A6B"/>
                </a:solidFill>
                <a:latin typeface="Arial"/>
                <a:cs typeface="Arial"/>
              </a:rPr>
              <a:t> </a:t>
            </a:r>
            <a:r>
              <a:rPr lang="en-US" sz="1100" dirty="0" err="1">
                <a:solidFill>
                  <a:srgbClr val="696A6B"/>
                </a:solidFill>
                <a:latin typeface="Arial"/>
                <a:cs typeface="Arial"/>
              </a:rPr>
              <a:t>pripraviti</a:t>
            </a:r>
            <a:r>
              <a:rPr lang="en-US" sz="1100" dirty="0">
                <a:solidFill>
                  <a:srgbClr val="696A6B"/>
                </a:solidFill>
                <a:latin typeface="Arial"/>
                <a:cs typeface="Arial"/>
              </a:rPr>
              <a:t> </a:t>
            </a:r>
            <a:r>
              <a:rPr lang="en-US" sz="1100" dirty="0" err="1">
                <a:solidFill>
                  <a:srgbClr val="696A6B"/>
                </a:solidFill>
                <a:latin typeface="Arial"/>
                <a:cs typeface="Arial"/>
              </a:rPr>
              <a:t>šolo</a:t>
            </a:r>
            <a:r>
              <a:rPr lang="en-US" sz="1100" dirty="0">
                <a:solidFill>
                  <a:srgbClr val="696A6B"/>
                </a:solidFill>
                <a:latin typeface="Arial"/>
                <a:cs typeface="Arial"/>
              </a:rPr>
              <a:t> </a:t>
            </a:r>
            <a:r>
              <a:rPr lang="en-US" sz="1100" dirty="0" err="1">
                <a:solidFill>
                  <a:srgbClr val="696A6B"/>
                </a:solidFill>
                <a:latin typeface="Arial"/>
                <a:cs typeface="Arial"/>
              </a:rPr>
              <a:t>na</a:t>
            </a:r>
            <a:r>
              <a:rPr lang="en-US" sz="1100" dirty="0">
                <a:solidFill>
                  <a:srgbClr val="696A6B"/>
                </a:solidFill>
                <a:latin typeface="Arial"/>
                <a:cs typeface="Arial"/>
              </a:rPr>
              <a:t> </a:t>
            </a:r>
            <a:r>
              <a:rPr lang="en-US" sz="1100" dirty="0" err="1">
                <a:solidFill>
                  <a:srgbClr val="696A6B"/>
                </a:solidFill>
                <a:latin typeface="Arial"/>
                <a:cs typeface="Arial"/>
              </a:rPr>
              <a:t>izobraževanje</a:t>
            </a:r>
            <a:r>
              <a:rPr lang="en-US" sz="1100" dirty="0">
                <a:solidFill>
                  <a:srgbClr val="696A6B"/>
                </a:solidFill>
                <a:latin typeface="Arial"/>
                <a:cs typeface="Arial"/>
              </a:rPr>
              <a:t> </a:t>
            </a:r>
            <a:r>
              <a:rPr lang="en-US" sz="1100" dirty="0" err="1">
                <a:solidFill>
                  <a:srgbClr val="696A6B"/>
                </a:solidFill>
                <a:latin typeface="Arial"/>
                <a:cs typeface="Arial"/>
              </a:rPr>
              <a:t>na</a:t>
            </a:r>
            <a:r>
              <a:rPr lang="en-US" sz="1100" dirty="0">
                <a:solidFill>
                  <a:srgbClr val="696A6B"/>
                </a:solidFill>
                <a:latin typeface="Arial"/>
                <a:cs typeface="Arial"/>
              </a:rPr>
              <a:t> </a:t>
            </a:r>
            <a:r>
              <a:rPr lang="en-US" sz="1100" dirty="0" err="1">
                <a:solidFill>
                  <a:srgbClr val="696A6B"/>
                </a:solidFill>
                <a:latin typeface="Arial"/>
                <a:cs typeface="Arial"/>
              </a:rPr>
              <a:t>daljavo</a:t>
            </a:r>
            <a:endParaRPr lang="sl-SI" dirty="0"/>
          </a:p>
        </p:txBody>
      </p:sp>
      <p:pic>
        <p:nvPicPr>
          <p:cNvPr id="6" name="Slika 4" descr="Slika, ki vsebuje besede risba&#10;&#10;Opis je samodejno ustvarjen">
            <a:extLst>
              <a:ext uri="{FF2B5EF4-FFF2-40B4-BE49-F238E27FC236}">
                <a16:creationId xmlns:a16="http://schemas.microsoft.com/office/drawing/2014/main" id="{AEAD4FD0-8100-44DF-81A2-0FF18444FD04}"/>
              </a:ext>
            </a:extLst>
          </p:cNvPr>
          <p:cNvPicPr>
            <a:picLocks noChangeAspect="1"/>
          </p:cNvPicPr>
          <p:nvPr/>
        </p:nvPicPr>
        <p:blipFill>
          <a:blip r:embed="rId2"/>
          <a:stretch>
            <a:fillRect/>
          </a:stretch>
        </p:blipFill>
        <p:spPr>
          <a:xfrm>
            <a:off x="9727663" y="6357402"/>
            <a:ext cx="555830" cy="397169"/>
          </a:xfrm>
          <a:prstGeom prst="rect">
            <a:avLst/>
          </a:prstGeom>
        </p:spPr>
      </p:pic>
    </p:spTree>
    <p:extLst>
      <p:ext uri="{BB962C8B-B14F-4D97-AF65-F5344CB8AC3E}">
        <p14:creationId xmlns:p14="http://schemas.microsoft.com/office/powerpoint/2010/main" val="11491204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2532F7-6853-EE43-81AB-01933527C976}"/>
              </a:ext>
            </a:extLst>
          </p:cNvPr>
          <p:cNvSpPr txBox="1">
            <a:spLocks/>
          </p:cNvSpPr>
          <p:nvPr/>
        </p:nvSpPr>
        <p:spPr>
          <a:xfrm>
            <a:off x="914400" y="626165"/>
            <a:ext cx="10237304" cy="1212574"/>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ts val="3500"/>
              </a:lnSpc>
            </a:pPr>
            <a:r>
              <a:rPr lang="sl-SI" sz="3000" b="1" dirty="0">
                <a:solidFill>
                  <a:srgbClr val="696A6B"/>
                </a:solidFill>
                <a:latin typeface="Arial"/>
                <a:cs typeface="Arial"/>
              </a:rPr>
              <a:t>Zahtevana znanja - Učitelji</a:t>
            </a:r>
            <a:endParaRPr lang="sl-SI" dirty="0"/>
          </a:p>
        </p:txBody>
      </p:sp>
      <p:sp>
        <p:nvSpPr>
          <p:cNvPr id="4" name="Subtitle 2">
            <a:extLst>
              <a:ext uri="{FF2B5EF4-FFF2-40B4-BE49-F238E27FC236}">
                <a16:creationId xmlns:a16="http://schemas.microsoft.com/office/drawing/2014/main" id="{79B29558-ADF8-1341-943E-B259AA01E14E}"/>
              </a:ext>
            </a:extLst>
          </p:cNvPr>
          <p:cNvSpPr txBox="1">
            <a:spLocks/>
          </p:cNvSpPr>
          <p:nvPr/>
        </p:nvSpPr>
        <p:spPr>
          <a:xfrm>
            <a:off x="983974" y="6440557"/>
            <a:ext cx="9392478" cy="228600"/>
          </a:xfrm>
          <a:prstGeom prst="rect">
            <a:avLst/>
          </a:prstGeom>
        </p:spPr>
        <p:txBody>
          <a:bodyPr vert="horz" lIns="91440" tIns="45720" rIns="91440" bIns="45720" rtlCol="0" anchor="b">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1100">
                <a:solidFill>
                  <a:srgbClr val="696A6B"/>
                </a:solidFill>
                <a:latin typeface="Arial"/>
                <a:cs typeface="Arial"/>
              </a:rPr>
              <a:t>Kako pripraviti šolo na izobraževanje na daljavo</a:t>
            </a:r>
            <a:endParaRPr lang="sl-SI"/>
          </a:p>
        </p:txBody>
      </p:sp>
      <p:pic>
        <p:nvPicPr>
          <p:cNvPr id="6" name="Slika 4" descr="Slika, ki vsebuje besede risba&#10;&#10;Opis je samodejno ustvarjen">
            <a:extLst>
              <a:ext uri="{FF2B5EF4-FFF2-40B4-BE49-F238E27FC236}">
                <a16:creationId xmlns:a16="http://schemas.microsoft.com/office/drawing/2014/main" id="{AEAD4FD0-8100-44DF-81A2-0FF18444FD04}"/>
              </a:ext>
            </a:extLst>
          </p:cNvPr>
          <p:cNvPicPr>
            <a:picLocks noChangeAspect="1"/>
          </p:cNvPicPr>
          <p:nvPr/>
        </p:nvPicPr>
        <p:blipFill>
          <a:blip r:embed="rId3"/>
          <a:stretch>
            <a:fillRect/>
          </a:stretch>
        </p:blipFill>
        <p:spPr>
          <a:xfrm>
            <a:off x="9727663" y="6357402"/>
            <a:ext cx="555830" cy="397169"/>
          </a:xfrm>
          <a:prstGeom prst="rect">
            <a:avLst/>
          </a:prstGeom>
        </p:spPr>
      </p:pic>
      <p:sp>
        <p:nvSpPr>
          <p:cNvPr id="8" name="Subtitle 2">
            <a:extLst>
              <a:ext uri="{FF2B5EF4-FFF2-40B4-BE49-F238E27FC236}">
                <a16:creationId xmlns:a16="http://schemas.microsoft.com/office/drawing/2014/main" id="{51811E50-22CE-4596-8AD1-D22B381B4B67}"/>
              </a:ext>
            </a:extLst>
          </p:cNvPr>
          <p:cNvSpPr txBox="1">
            <a:spLocks/>
          </p:cNvSpPr>
          <p:nvPr/>
        </p:nvSpPr>
        <p:spPr>
          <a:xfrm>
            <a:off x="914400" y="1232453"/>
            <a:ext cx="9817094" cy="606286"/>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base">
              <a:buNone/>
            </a:pPr>
            <a:r>
              <a:rPr lang="sl-SI" sz="1600" dirty="0">
                <a:solidFill>
                  <a:srgbClr val="696A6B"/>
                </a:solidFill>
                <a:latin typeface="Arial"/>
                <a:cs typeface="Arial"/>
              </a:rPr>
              <a:t>Za minimalna znanja so pisni (slikovni) in video vodiči. Za ostala znanja in lastno izobraževanje poskrbi učitelj sam (objavljena izobraževanja na šoli, </a:t>
            </a:r>
            <a:r>
              <a:rPr lang="sl-SI" sz="1600" dirty="0" err="1">
                <a:solidFill>
                  <a:srgbClr val="696A6B"/>
                </a:solidFill>
                <a:latin typeface="Arial"/>
                <a:cs typeface="Arial"/>
              </a:rPr>
              <a:t>webinarji</a:t>
            </a:r>
            <a:r>
              <a:rPr lang="sl-SI" sz="1600" dirty="0">
                <a:solidFill>
                  <a:srgbClr val="696A6B"/>
                </a:solidFill>
                <a:latin typeface="Arial"/>
                <a:cs typeface="Arial"/>
              </a:rPr>
              <a:t>, </a:t>
            </a:r>
            <a:r>
              <a:rPr lang="sl-SI" sz="1600" dirty="0" err="1">
                <a:solidFill>
                  <a:srgbClr val="696A6B"/>
                </a:solidFill>
                <a:latin typeface="Arial"/>
                <a:cs typeface="Arial"/>
              </a:rPr>
              <a:t>Katis</a:t>
            </a:r>
            <a:r>
              <a:rPr lang="sl-SI" sz="1600" dirty="0">
                <a:solidFill>
                  <a:srgbClr val="696A6B"/>
                </a:solidFill>
                <a:latin typeface="Arial"/>
                <a:cs typeface="Arial"/>
              </a:rPr>
              <a:t>, ZRSŠ …) </a:t>
            </a:r>
          </a:p>
          <a:p>
            <a:pPr marL="0" indent="0" fontAlgn="base">
              <a:buNone/>
            </a:pPr>
            <a:endParaRPr lang="sl-SI" sz="1600" dirty="0">
              <a:solidFill>
                <a:srgbClr val="696A6B"/>
              </a:solidFill>
              <a:latin typeface="Arial"/>
              <a:cs typeface="Arial"/>
            </a:endParaRPr>
          </a:p>
          <a:p>
            <a:pPr marL="0" indent="0" fontAlgn="base">
              <a:buNone/>
            </a:pPr>
            <a:endParaRPr lang="sl-SI" sz="1600" dirty="0">
              <a:solidFill>
                <a:srgbClr val="696A6B"/>
              </a:solidFill>
              <a:latin typeface="Arial"/>
              <a:cs typeface="Arial"/>
            </a:endParaRPr>
          </a:p>
          <a:p>
            <a:pPr marL="0" indent="0" fontAlgn="base">
              <a:buNone/>
            </a:pPr>
            <a:endParaRPr lang="sl-SI" sz="1600" dirty="0">
              <a:solidFill>
                <a:srgbClr val="696A6B"/>
              </a:solidFill>
              <a:latin typeface="Arial"/>
              <a:cs typeface="Arial"/>
            </a:endParaRPr>
          </a:p>
          <a:p>
            <a:pPr fontAlgn="base"/>
            <a:endParaRPr lang="sl-SI" sz="1600" dirty="0">
              <a:solidFill>
                <a:srgbClr val="696A6B"/>
              </a:solidFill>
              <a:latin typeface="Arial"/>
              <a:cs typeface="Arial"/>
            </a:endParaRPr>
          </a:p>
        </p:txBody>
      </p:sp>
      <p:sp>
        <p:nvSpPr>
          <p:cNvPr id="7" name="Subtitle 2">
            <a:extLst>
              <a:ext uri="{FF2B5EF4-FFF2-40B4-BE49-F238E27FC236}">
                <a16:creationId xmlns:a16="http://schemas.microsoft.com/office/drawing/2014/main" id="{83291451-109B-3044-9237-FFB88CA9D803}"/>
              </a:ext>
            </a:extLst>
          </p:cNvPr>
          <p:cNvSpPr txBox="1">
            <a:spLocks/>
          </p:cNvSpPr>
          <p:nvPr/>
        </p:nvSpPr>
        <p:spPr>
          <a:xfrm>
            <a:off x="211015" y="1363579"/>
            <a:ext cx="11658599" cy="3955767"/>
          </a:xfrm>
          <a:prstGeom prst="rect">
            <a:avLst/>
          </a:prstGeom>
        </p:spPr>
        <p:txBody>
          <a:bodyPr vert="horz" lIns="91440" tIns="45720" rIns="91440" bIns="45720" numCol="2"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2120"/>
              </a:lnSpc>
            </a:pPr>
            <a:endParaRPr lang="sl-SI" sz="1600" dirty="0">
              <a:solidFill>
                <a:srgbClr val="696A6B"/>
              </a:solidFill>
              <a:latin typeface="Arial"/>
              <a:cs typeface="Arial"/>
            </a:endParaRPr>
          </a:p>
        </p:txBody>
      </p:sp>
      <p:sp>
        <p:nvSpPr>
          <p:cNvPr id="9" name="Subtitle 2">
            <a:extLst>
              <a:ext uri="{FF2B5EF4-FFF2-40B4-BE49-F238E27FC236}">
                <a16:creationId xmlns:a16="http://schemas.microsoft.com/office/drawing/2014/main" id="{83291451-109B-3044-9237-FFB88CA9D803}"/>
              </a:ext>
            </a:extLst>
          </p:cNvPr>
          <p:cNvSpPr txBox="1">
            <a:spLocks/>
          </p:cNvSpPr>
          <p:nvPr/>
        </p:nvSpPr>
        <p:spPr>
          <a:xfrm>
            <a:off x="1090246" y="1921894"/>
            <a:ext cx="9759460" cy="4265993"/>
          </a:xfrm>
          <a:prstGeom prst="rect">
            <a:avLst/>
          </a:prstGeom>
        </p:spPr>
        <p:txBody>
          <a:bodyPr vert="horz" lIns="91440" tIns="45720" rIns="91440" bIns="45720" numCol="2"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base">
              <a:buNone/>
            </a:pPr>
            <a:r>
              <a:rPr lang="sl-SI" sz="1600" dirty="0">
                <a:solidFill>
                  <a:srgbClr val="696A6B"/>
                </a:solidFill>
                <a:latin typeface="Arial"/>
                <a:cs typeface="Arial"/>
              </a:rPr>
              <a:t>Minimalna ista kot minimalna in temeljna učenci ter: </a:t>
            </a:r>
          </a:p>
          <a:p>
            <a:pPr fontAlgn="base"/>
            <a:r>
              <a:rPr lang="sl-SI" sz="1600" dirty="0">
                <a:solidFill>
                  <a:srgbClr val="696A6B"/>
                </a:solidFill>
                <a:latin typeface="Arial"/>
                <a:cs typeface="Arial"/>
              </a:rPr>
              <a:t>uporaba in kreiranje Dejavnosti in Virov v SU,</a:t>
            </a:r>
          </a:p>
          <a:p>
            <a:pPr fontAlgn="base"/>
            <a:r>
              <a:rPr lang="sl-SI" sz="1600" dirty="0">
                <a:solidFill>
                  <a:srgbClr val="696A6B"/>
                </a:solidFill>
                <a:latin typeface="Arial"/>
                <a:cs typeface="Arial"/>
              </a:rPr>
              <a:t>načini oddajanja, pripenjanja datotek,</a:t>
            </a:r>
          </a:p>
          <a:p>
            <a:pPr fontAlgn="base"/>
            <a:r>
              <a:rPr lang="sl-SI" sz="1600" dirty="0">
                <a:solidFill>
                  <a:srgbClr val="696A6B"/>
                </a:solidFill>
                <a:latin typeface="Arial"/>
                <a:cs typeface="Arial"/>
              </a:rPr>
              <a:t>uporaba videokonferenčnih orodij,</a:t>
            </a:r>
          </a:p>
          <a:p>
            <a:pPr fontAlgn="base"/>
            <a:r>
              <a:rPr lang="sl-SI" sz="1600" dirty="0">
                <a:solidFill>
                  <a:srgbClr val="696A6B"/>
                </a:solidFill>
                <a:latin typeface="Arial"/>
                <a:cs typeface="Arial"/>
              </a:rPr>
              <a:t>pretvorba dokumentov v različne oblike, npr.:  .</a:t>
            </a:r>
            <a:r>
              <a:rPr lang="sl-SI" sz="1600" dirty="0" err="1">
                <a:solidFill>
                  <a:srgbClr val="696A6B"/>
                </a:solidFill>
                <a:latin typeface="Arial"/>
                <a:cs typeface="Arial"/>
              </a:rPr>
              <a:t>docx</a:t>
            </a:r>
            <a:r>
              <a:rPr lang="sl-SI" sz="1600" dirty="0">
                <a:solidFill>
                  <a:srgbClr val="696A6B"/>
                </a:solidFill>
                <a:latin typeface="Arial"/>
                <a:cs typeface="Arial"/>
              </a:rPr>
              <a:t>  v  .</a:t>
            </a:r>
            <a:r>
              <a:rPr lang="sl-SI" sz="1600" dirty="0" err="1">
                <a:solidFill>
                  <a:srgbClr val="696A6B"/>
                </a:solidFill>
                <a:latin typeface="Arial"/>
                <a:cs typeface="Arial"/>
              </a:rPr>
              <a:t>pdf</a:t>
            </a:r>
            <a:r>
              <a:rPr lang="sl-SI" sz="1600" dirty="0">
                <a:solidFill>
                  <a:srgbClr val="696A6B"/>
                </a:solidFill>
                <a:latin typeface="Arial"/>
                <a:cs typeface="Arial"/>
              </a:rPr>
              <a:t>.</a:t>
            </a:r>
          </a:p>
          <a:p>
            <a:pPr marL="0" indent="0" fontAlgn="base">
              <a:buNone/>
            </a:pPr>
            <a:r>
              <a:rPr lang="sl-SI" sz="1600" dirty="0">
                <a:solidFill>
                  <a:srgbClr val="696A6B"/>
                </a:solidFill>
                <a:latin typeface="Arial"/>
                <a:cs typeface="Arial"/>
              </a:rPr>
              <a:t>Temeljna: </a:t>
            </a:r>
          </a:p>
          <a:p>
            <a:pPr fontAlgn="base"/>
            <a:r>
              <a:rPr lang="sl-SI" sz="1600" dirty="0">
                <a:solidFill>
                  <a:srgbClr val="696A6B"/>
                </a:solidFill>
                <a:latin typeface="Arial"/>
                <a:cs typeface="Arial"/>
              </a:rPr>
              <a:t>uporaba MS </a:t>
            </a:r>
            <a:r>
              <a:rPr lang="sl-SI" sz="1600" dirty="0" err="1">
                <a:solidFill>
                  <a:srgbClr val="696A6B"/>
                </a:solidFill>
                <a:latin typeface="Arial"/>
                <a:cs typeface="Arial"/>
              </a:rPr>
              <a:t>Teams</a:t>
            </a:r>
            <a:r>
              <a:rPr lang="sl-SI" sz="1600" dirty="0">
                <a:solidFill>
                  <a:srgbClr val="696A6B"/>
                </a:solidFill>
                <a:latin typeface="Arial"/>
                <a:cs typeface="Arial"/>
              </a:rPr>
              <a:t> in ostali produkti Office365,</a:t>
            </a:r>
          </a:p>
          <a:p>
            <a:pPr fontAlgn="base"/>
            <a:r>
              <a:rPr lang="sl-SI" sz="1600" dirty="0">
                <a:solidFill>
                  <a:srgbClr val="696A6B"/>
                </a:solidFill>
                <a:latin typeface="Arial"/>
                <a:cs typeface="Arial"/>
              </a:rPr>
              <a:t>napredna uporaba videokonferenčnih orodij,</a:t>
            </a:r>
          </a:p>
          <a:p>
            <a:pPr fontAlgn="base"/>
            <a:r>
              <a:rPr lang="sl-SI" sz="1600" dirty="0">
                <a:solidFill>
                  <a:srgbClr val="696A6B"/>
                </a:solidFill>
                <a:latin typeface="Arial"/>
                <a:cs typeface="Arial"/>
              </a:rPr>
              <a:t>urejanje videa in zvoka,</a:t>
            </a:r>
          </a:p>
          <a:p>
            <a:pPr fontAlgn="base"/>
            <a:r>
              <a:rPr lang="sl-SI" sz="1600" dirty="0">
                <a:solidFill>
                  <a:srgbClr val="696A6B"/>
                </a:solidFill>
                <a:latin typeface="Arial"/>
                <a:cs typeface="Arial"/>
              </a:rPr>
              <a:t>uporaba aktivnosti H5P, </a:t>
            </a:r>
          </a:p>
          <a:p>
            <a:pPr fontAlgn="base"/>
            <a:r>
              <a:rPr lang="sl-SI" sz="1600" dirty="0">
                <a:solidFill>
                  <a:srgbClr val="696A6B"/>
                </a:solidFill>
                <a:latin typeface="Arial"/>
                <a:cs typeface="Arial"/>
              </a:rPr>
              <a:t>izdelava lastne spletne strani na splet.arnes.si,</a:t>
            </a:r>
          </a:p>
          <a:p>
            <a:pPr fontAlgn="base"/>
            <a:r>
              <a:rPr lang="sl-SI" sz="1600" dirty="0">
                <a:solidFill>
                  <a:srgbClr val="696A6B"/>
                </a:solidFill>
                <a:latin typeface="Arial"/>
                <a:cs typeface="Arial"/>
              </a:rPr>
              <a:t>uporaba video.arnes.si,</a:t>
            </a:r>
          </a:p>
          <a:p>
            <a:pPr fontAlgn="base"/>
            <a:r>
              <a:rPr lang="sl-SI" sz="1600" dirty="0">
                <a:solidFill>
                  <a:srgbClr val="696A6B"/>
                </a:solidFill>
                <a:latin typeface="Arial"/>
                <a:cs typeface="Arial"/>
              </a:rPr>
              <a:t>uporaba Arnes Listovnik, </a:t>
            </a:r>
          </a:p>
          <a:p>
            <a:pPr fontAlgn="base"/>
            <a:r>
              <a:rPr lang="sl-SI" sz="1600" dirty="0">
                <a:solidFill>
                  <a:srgbClr val="696A6B"/>
                </a:solidFill>
                <a:latin typeface="Arial"/>
                <a:cs typeface="Arial"/>
              </a:rPr>
              <a:t>uporaba Arnes VOX,</a:t>
            </a:r>
          </a:p>
          <a:p>
            <a:pPr fontAlgn="base"/>
            <a:r>
              <a:rPr lang="sl-SI" sz="1600" dirty="0">
                <a:solidFill>
                  <a:srgbClr val="696A6B"/>
                </a:solidFill>
                <a:latin typeface="Arial"/>
                <a:cs typeface="Arial"/>
              </a:rPr>
              <a:t>uporaba Arnes </a:t>
            </a:r>
            <a:r>
              <a:rPr lang="sl-SI" sz="1600" dirty="0" err="1">
                <a:solidFill>
                  <a:srgbClr val="696A6B"/>
                </a:solidFill>
                <a:latin typeface="Arial"/>
                <a:cs typeface="Arial"/>
              </a:rPr>
              <a:t>FileSender</a:t>
            </a:r>
            <a:r>
              <a:rPr lang="sl-SI" sz="1600" dirty="0">
                <a:solidFill>
                  <a:srgbClr val="696A6B"/>
                </a:solidFill>
                <a:latin typeface="Arial"/>
                <a:cs typeface="Arial"/>
              </a:rPr>
              <a:t>, </a:t>
            </a:r>
          </a:p>
          <a:p>
            <a:pPr fontAlgn="base"/>
            <a:r>
              <a:rPr lang="sl-SI" sz="1600" dirty="0">
                <a:solidFill>
                  <a:srgbClr val="696A6B"/>
                </a:solidFill>
                <a:latin typeface="Arial"/>
                <a:cs typeface="Arial"/>
              </a:rPr>
              <a:t>uporaba Arnes Planer,</a:t>
            </a:r>
          </a:p>
          <a:p>
            <a:pPr marL="0" indent="0" fontAlgn="base">
              <a:buNone/>
            </a:pPr>
            <a:r>
              <a:rPr lang="sl-SI" sz="1600" dirty="0">
                <a:solidFill>
                  <a:srgbClr val="696A6B"/>
                </a:solidFill>
                <a:latin typeface="Arial"/>
                <a:cs typeface="Arial"/>
              </a:rPr>
              <a:t>Napredna uporaba: </a:t>
            </a:r>
          </a:p>
          <a:p>
            <a:pPr fontAlgn="base"/>
            <a:r>
              <a:rPr lang="sl-SI" sz="1600" dirty="0">
                <a:solidFill>
                  <a:srgbClr val="696A6B"/>
                </a:solidFill>
                <a:latin typeface="Arial"/>
                <a:cs typeface="Arial"/>
              </a:rPr>
              <a:t>napredno urejanje videa in zvoka </a:t>
            </a:r>
          </a:p>
          <a:p>
            <a:pPr marL="0" indent="0" fontAlgn="base">
              <a:buNone/>
            </a:pPr>
            <a:endParaRPr lang="sl-SI" sz="1600" dirty="0">
              <a:solidFill>
                <a:srgbClr val="696A6B"/>
              </a:solidFill>
              <a:latin typeface="Arial"/>
              <a:cs typeface="Arial"/>
            </a:endParaRPr>
          </a:p>
        </p:txBody>
      </p:sp>
    </p:spTree>
    <p:extLst>
      <p:ext uri="{BB962C8B-B14F-4D97-AF65-F5344CB8AC3E}">
        <p14:creationId xmlns:p14="http://schemas.microsoft.com/office/powerpoint/2010/main" val="15508747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2532F7-6853-EE43-81AB-01933527C976}"/>
              </a:ext>
            </a:extLst>
          </p:cNvPr>
          <p:cNvSpPr txBox="1">
            <a:spLocks/>
          </p:cNvSpPr>
          <p:nvPr/>
        </p:nvSpPr>
        <p:spPr>
          <a:xfrm>
            <a:off x="914400" y="626165"/>
            <a:ext cx="10237304" cy="1212574"/>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ts val="3500"/>
              </a:lnSpc>
            </a:pPr>
            <a:r>
              <a:rPr lang="sl-SI" sz="3000" b="1" dirty="0">
                <a:solidFill>
                  <a:srgbClr val="696A6B"/>
                </a:solidFill>
                <a:latin typeface="Arial"/>
                <a:cs typeface="Arial"/>
              </a:rPr>
              <a:t>Izobraževanja</a:t>
            </a:r>
            <a:endParaRPr lang="sl-SI" dirty="0"/>
          </a:p>
        </p:txBody>
      </p:sp>
      <p:sp>
        <p:nvSpPr>
          <p:cNvPr id="4" name="Subtitle 2">
            <a:extLst>
              <a:ext uri="{FF2B5EF4-FFF2-40B4-BE49-F238E27FC236}">
                <a16:creationId xmlns:a16="http://schemas.microsoft.com/office/drawing/2014/main" id="{79B29558-ADF8-1341-943E-B259AA01E14E}"/>
              </a:ext>
            </a:extLst>
          </p:cNvPr>
          <p:cNvSpPr txBox="1">
            <a:spLocks/>
          </p:cNvSpPr>
          <p:nvPr/>
        </p:nvSpPr>
        <p:spPr>
          <a:xfrm>
            <a:off x="983974" y="6440557"/>
            <a:ext cx="9392478" cy="228600"/>
          </a:xfrm>
          <a:prstGeom prst="rect">
            <a:avLst/>
          </a:prstGeom>
        </p:spPr>
        <p:txBody>
          <a:bodyPr vert="horz" lIns="91440" tIns="45720" rIns="91440" bIns="45720" rtlCol="0" anchor="b">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1100">
                <a:solidFill>
                  <a:srgbClr val="696A6B"/>
                </a:solidFill>
                <a:latin typeface="Arial"/>
                <a:cs typeface="Arial"/>
              </a:rPr>
              <a:t>Kako pripraviti šolo na izobraževanje na daljavo</a:t>
            </a:r>
            <a:endParaRPr lang="sl-SI"/>
          </a:p>
        </p:txBody>
      </p:sp>
      <p:pic>
        <p:nvPicPr>
          <p:cNvPr id="6" name="Slika 4" descr="Slika, ki vsebuje besede risba&#10;&#10;Opis je samodejno ustvarjen">
            <a:extLst>
              <a:ext uri="{FF2B5EF4-FFF2-40B4-BE49-F238E27FC236}">
                <a16:creationId xmlns:a16="http://schemas.microsoft.com/office/drawing/2014/main" id="{AEAD4FD0-8100-44DF-81A2-0FF18444FD04}"/>
              </a:ext>
            </a:extLst>
          </p:cNvPr>
          <p:cNvPicPr>
            <a:picLocks noChangeAspect="1"/>
          </p:cNvPicPr>
          <p:nvPr/>
        </p:nvPicPr>
        <p:blipFill>
          <a:blip r:embed="rId3"/>
          <a:stretch>
            <a:fillRect/>
          </a:stretch>
        </p:blipFill>
        <p:spPr>
          <a:xfrm>
            <a:off x="9727663" y="6357402"/>
            <a:ext cx="555830" cy="397169"/>
          </a:xfrm>
          <a:prstGeom prst="rect">
            <a:avLst/>
          </a:prstGeom>
        </p:spPr>
      </p:pic>
      <p:sp>
        <p:nvSpPr>
          <p:cNvPr id="8" name="Subtitle 2">
            <a:extLst>
              <a:ext uri="{FF2B5EF4-FFF2-40B4-BE49-F238E27FC236}">
                <a16:creationId xmlns:a16="http://schemas.microsoft.com/office/drawing/2014/main" id="{51811E50-22CE-4596-8AD1-D22B381B4B67}"/>
              </a:ext>
            </a:extLst>
          </p:cNvPr>
          <p:cNvSpPr txBox="1">
            <a:spLocks/>
          </p:cNvSpPr>
          <p:nvPr/>
        </p:nvSpPr>
        <p:spPr>
          <a:xfrm>
            <a:off x="914400" y="1232453"/>
            <a:ext cx="9817094" cy="606286"/>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base">
              <a:buNone/>
            </a:pPr>
            <a:r>
              <a:rPr lang="sl-SI" sz="1600" dirty="0">
                <a:solidFill>
                  <a:srgbClr val="696A6B"/>
                </a:solidFill>
                <a:latin typeface="Arial"/>
                <a:cs typeface="Arial"/>
              </a:rPr>
              <a:t>Poklic nenehnega izpopolnjevanja. Veliko možnosti brezplačnih izobraževanj oziroma izobraževanj z minimalnim finančnim vložkom. Potrebna samoiniciativa in zvedavost učiteljev.</a:t>
            </a:r>
          </a:p>
          <a:p>
            <a:pPr marL="0" indent="0" fontAlgn="base">
              <a:buNone/>
            </a:pPr>
            <a:endParaRPr lang="sl-SI" sz="1600" dirty="0">
              <a:solidFill>
                <a:srgbClr val="696A6B"/>
              </a:solidFill>
              <a:latin typeface="Arial"/>
              <a:cs typeface="Arial"/>
            </a:endParaRPr>
          </a:p>
          <a:p>
            <a:pPr marL="0" indent="0" fontAlgn="base">
              <a:buNone/>
            </a:pPr>
            <a:endParaRPr lang="sl-SI" sz="1600" dirty="0">
              <a:solidFill>
                <a:srgbClr val="696A6B"/>
              </a:solidFill>
              <a:latin typeface="Arial"/>
              <a:cs typeface="Arial"/>
            </a:endParaRPr>
          </a:p>
          <a:p>
            <a:pPr marL="0" indent="0" fontAlgn="base">
              <a:buNone/>
            </a:pPr>
            <a:endParaRPr lang="sl-SI" sz="1600" dirty="0">
              <a:solidFill>
                <a:srgbClr val="696A6B"/>
              </a:solidFill>
              <a:latin typeface="Arial"/>
              <a:cs typeface="Arial"/>
            </a:endParaRPr>
          </a:p>
          <a:p>
            <a:pPr fontAlgn="base"/>
            <a:endParaRPr lang="sl-SI" sz="1600" dirty="0">
              <a:solidFill>
                <a:srgbClr val="696A6B"/>
              </a:solidFill>
              <a:latin typeface="Arial"/>
              <a:cs typeface="Arial"/>
            </a:endParaRPr>
          </a:p>
        </p:txBody>
      </p:sp>
      <p:sp>
        <p:nvSpPr>
          <p:cNvPr id="7" name="Subtitle 2">
            <a:extLst>
              <a:ext uri="{FF2B5EF4-FFF2-40B4-BE49-F238E27FC236}">
                <a16:creationId xmlns:a16="http://schemas.microsoft.com/office/drawing/2014/main" id="{83291451-109B-3044-9237-FFB88CA9D803}"/>
              </a:ext>
            </a:extLst>
          </p:cNvPr>
          <p:cNvSpPr txBox="1">
            <a:spLocks/>
          </p:cNvSpPr>
          <p:nvPr/>
        </p:nvSpPr>
        <p:spPr>
          <a:xfrm>
            <a:off x="211015" y="1363579"/>
            <a:ext cx="11658599" cy="3955767"/>
          </a:xfrm>
          <a:prstGeom prst="rect">
            <a:avLst/>
          </a:prstGeom>
        </p:spPr>
        <p:txBody>
          <a:bodyPr vert="horz" lIns="91440" tIns="45720" rIns="91440" bIns="45720" numCol="2"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2120"/>
              </a:lnSpc>
            </a:pPr>
            <a:endParaRPr lang="sl-SI" sz="1600" dirty="0">
              <a:solidFill>
                <a:srgbClr val="696A6B"/>
              </a:solidFill>
              <a:latin typeface="Arial"/>
              <a:cs typeface="Arial"/>
            </a:endParaRPr>
          </a:p>
        </p:txBody>
      </p:sp>
      <p:sp>
        <p:nvSpPr>
          <p:cNvPr id="9" name="Subtitle 2">
            <a:extLst>
              <a:ext uri="{FF2B5EF4-FFF2-40B4-BE49-F238E27FC236}">
                <a16:creationId xmlns:a16="http://schemas.microsoft.com/office/drawing/2014/main" id="{83291451-109B-3044-9237-FFB88CA9D803}"/>
              </a:ext>
            </a:extLst>
          </p:cNvPr>
          <p:cNvSpPr txBox="1">
            <a:spLocks/>
          </p:cNvSpPr>
          <p:nvPr/>
        </p:nvSpPr>
        <p:spPr>
          <a:xfrm>
            <a:off x="1090246" y="1921894"/>
            <a:ext cx="9759460" cy="4265993"/>
          </a:xfrm>
          <a:prstGeom prst="rect">
            <a:avLst/>
          </a:prstGeom>
        </p:spPr>
        <p:txBody>
          <a:bodyPr vert="horz" lIns="91440" tIns="45720" rIns="91440" bIns="45720" numCol="2"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base">
              <a:buNone/>
            </a:pPr>
            <a:r>
              <a:rPr lang="sl-SI" sz="1600" dirty="0">
                <a:solidFill>
                  <a:srgbClr val="696A6B"/>
                </a:solidFill>
                <a:latin typeface="Arial"/>
                <a:cs typeface="Arial"/>
              </a:rPr>
              <a:t>Nekateri sklopi izobraževanj: </a:t>
            </a:r>
          </a:p>
          <a:p>
            <a:pPr fontAlgn="base"/>
            <a:r>
              <a:rPr lang="sl-SI" sz="1600" dirty="0">
                <a:solidFill>
                  <a:srgbClr val="696A6B"/>
                </a:solidFill>
                <a:latin typeface="Arial"/>
                <a:cs typeface="Arial"/>
              </a:rPr>
              <a:t>Študijske skupine </a:t>
            </a:r>
          </a:p>
          <a:p>
            <a:pPr fontAlgn="base"/>
            <a:r>
              <a:rPr lang="sl-SI" sz="1600" dirty="0" err="1">
                <a:solidFill>
                  <a:srgbClr val="696A6B"/>
                </a:solidFill>
                <a:latin typeface="Arial"/>
                <a:cs typeface="Arial"/>
              </a:rPr>
              <a:t>Mooc</a:t>
            </a:r>
            <a:r>
              <a:rPr lang="sl-SI" sz="1600" dirty="0">
                <a:solidFill>
                  <a:srgbClr val="696A6B"/>
                </a:solidFill>
                <a:latin typeface="Arial"/>
                <a:cs typeface="Arial"/>
              </a:rPr>
              <a:t> v sklopu Arnes – SIO </a:t>
            </a:r>
          </a:p>
          <a:p>
            <a:pPr fontAlgn="base"/>
            <a:r>
              <a:rPr lang="sl-SI" sz="1600" dirty="0">
                <a:solidFill>
                  <a:srgbClr val="696A6B"/>
                </a:solidFill>
                <a:latin typeface="Arial"/>
                <a:cs typeface="Arial"/>
              </a:rPr>
              <a:t>Izobraževanja Zavoda za šolstvo </a:t>
            </a:r>
          </a:p>
          <a:p>
            <a:pPr fontAlgn="base"/>
            <a:r>
              <a:rPr lang="sl-SI" sz="1600" dirty="0" err="1">
                <a:solidFill>
                  <a:srgbClr val="696A6B"/>
                </a:solidFill>
                <a:latin typeface="Arial"/>
                <a:cs typeface="Arial"/>
              </a:rPr>
              <a:t>Katis</a:t>
            </a:r>
            <a:r>
              <a:rPr lang="sl-SI" sz="1600" dirty="0">
                <a:solidFill>
                  <a:srgbClr val="696A6B"/>
                </a:solidFill>
                <a:latin typeface="Arial"/>
                <a:cs typeface="Arial"/>
              </a:rPr>
              <a:t> </a:t>
            </a:r>
          </a:p>
          <a:p>
            <a:pPr marL="0" indent="0" fontAlgn="base">
              <a:buNone/>
            </a:pPr>
            <a:r>
              <a:rPr lang="sl-SI" sz="1600" dirty="0">
                <a:solidFill>
                  <a:srgbClr val="696A6B"/>
                </a:solidFill>
                <a:latin typeface="Arial"/>
                <a:cs typeface="Arial"/>
              </a:rPr>
              <a:t>Nekatera izpostavljena izobraževanja: </a:t>
            </a:r>
          </a:p>
          <a:p>
            <a:pPr fontAlgn="base"/>
            <a:r>
              <a:rPr lang="sl-SI" sz="1600" dirty="0">
                <a:solidFill>
                  <a:srgbClr val="696A6B"/>
                </a:solidFill>
                <a:latin typeface="Arial"/>
                <a:cs typeface="Arial"/>
              </a:rPr>
              <a:t>MOOC – Uporaba mobilnih naprav v VIZ </a:t>
            </a:r>
          </a:p>
          <a:p>
            <a:pPr fontAlgn="base"/>
            <a:r>
              <a:rPr lang="sl-SI" sz="1600" dirty="0">
                <a:solidFill>
                  <a:srgbClr val="696A6B"/>
                </a:solidFill>
                <a:latin typeface="Arial"/>
                <a:cs typeface="Arial"/>
              </a:rPr>
              <a:t>MOOC – Spletne učilnice </a:t>
            </a:r>
          </a:p>
          <a:p>
            <a:pPr fontAlgn="base"/>
            <a:r>
              <a:rPr lang="sl-SI" sz="1600" dirty="0">
                <a:solidFill>
                  <a:srgbClr val="696A6B"/>
                </a:solidFill>
                <a:latin typeface="Arial"/>
                <a:cs typeface="Arial"/>
              </a:rPr>
              <a:t>MOOC – Iz šole v splet </a:t>
            </a:r>
          </a:p>
          <a:p>
            <a:pPr fontAlgn="base"/>
            <a:r>
              <a:rPr lang="sl-SI" sz="1600" dirty="0">
                <a:solidFill>
                  <a:srgbClr val="696A6B"/>
                </a:solidFill>
                <a:latin typeface="Arial"/>
                <a:cs typeface="Arial"/>
              </a:rPr>
              <a:t>MOOC – Spletna predstavitev VIZ </a:t>
            </a:r>
          </a:p>
          <a:p>
            <a:pPr fontAlgn="base"/>
            <a:r>
              <a:rPr lang="sl-SI" sz="1600" dirty="0">
                <a:solidFill>
                  <a:srgbClr val="696A6B"/>
                </a:solidFill>
                <a:latin typeface="Arial"/>
                <a:cs typeface="Arial"/>
              </a:rPr>
              <a:t>Arnesov Video portal (nepreverjena dosegljivost izobraževanja) </a:t>
            </a:r>
          </a:p>
          <a:p>
            <a:pPr fontAlgn="base"/>
            <a:r>
              <a:rPr lang="sl-SI" sz="1600" dirty="0">
                <a:solidFill>
                  <a:srgbClr val="696A6B"/>
                </a:solidFill>
                <a:latin typeface="Arial"/>
                <a:cs typeface="Arial"/>
              </a:rPr>
              <a:t>Uporaba sodelovalnih orodij v izobraževanju </a:t>
            </a:r>
          </a:p>
          <a:p>
            <a:pPr fontAlgn="base"/>
            <a:r>
              <a:rPr lang="sl-SI" sz="1600" dirty="0">
                <a:solidFill>
                  <a:srgbClr val="696A6B"/>
                </a:solidFill>
                <a:latin typeface="Arial"/>
                <a:cs typeface="Arial"/>
              </a:rPr>
              <a:t>Vodenje skupinskih procesov </a:t>
            </a:r>
          </a:p>
          <a:p>
            <a:pPr fontAlgn="base"/>
            <a:r>
              <a:rPr lang="sl-SI" sz="1600" dirty="0">
                <a:solidFill>
                  <a:srgbClr val="696A6B"/>
                </a:solidFill>
                <a:latin typeface="Arial"/>
                <a:cs typeface="Arial"/>
              </a:rPr>
              <a:t>Uporaba IKT pri pouku tehnike in tehnologije </a:t>
            </a:r>
          </a:p>
          <a:p>
            <a:pPr fontAlgn="base"/>
            <a:r>
              <a:rPr lang="sl-SI" sz="1600" dirty="0">
                <a:solidFill>
                  <a:srgbClr val="696A6B"/>
                </a:solidFill>
                <a:latin typeface="Arial"/>
                <a:cs typeface="Arial"/>
              </a:rPr>
              <a:t>Pasti in priložnosti digitalnega sveta v šoli. Primeri učinkovite prakse </a:t>
            </a:r>
          </a:p>
          <a:p>
            <a:pPr fontAlgn="base"/>
            <a:r>
              <a:rPr lang="sl-SI" sz="1600" dirty="0">
                <a:solidFill>
                  <a:srgbClr val="696A6B"/>
                </a:solidFill>
                <a:latin typeface="Arial"/>
                <a:cs typeface="Arial"/>
              </a:rPr>
              <a:t>Izzivi izobraževanja na daljavo in vloga ravnatelja </a:t>
            </a:r>
          </a:p>
          <a:p>
            <a:pPr fontAlgn="base"/>
            <a:r>
              <a:rPr lang="sl-SI" sz="1600" dirty="0">
                <a:solidFill>
                  <a:srgbClr val="696A6B"/>
                </a:solidFill>
                <a:latin typeface="Arial"/>
                <a:cs typeface="Arial"/>
              </a:rPr>
              <a:t>Izobraževanje na daljavo ii - pridobivanje raznovrstnih dokazov o učenju in znanju pri pouku na daljavo </a:t>
            </a:r>
          </a:p>
          <a:p>
            <a:pPr fontAlgn="base"/>
            <a:r>
              <a:rPr lang="sl-SI" sz="1600" dirty="0">
                <a:solidFill>
                  <a:srgbClr val="696A6B"/>
                </a:solidFill>
                <a:latin typeface="Arial"/>
                <a:cs typeface="Arial"/>
              </a:rPr>
              <a:t>Izobraževanje na daljavo iv - timsko in sodelovalno učenje </a:t>
            </a:r>
          </a:p>
          <a:p>
            <a:pPr fontAlgn="base"/>
            <a:r>
              <a:rPr lang="sl-SI" sz="1600" dirty="0">
                <a:solidFill>
                  <a:srgbClr val="696A6B"/>
                </a:solidFill>
                <a:latin typeface="Arial"/>
                <a:cs typeface="Arial"/>
              </a:rPr>
              <a:t>Krepitev kompetenc učiteljev za delo z učenci s posebnimi potrebami pri izobraževanju na daljavo </a:t>
            </a:r>
          </a:p>
          <a:p>
            <a:pPr fontAlgn="base"/>
            <a:r>
              <a:rPr lang="sl-SI" sz="1600" dirty="0">
                <a:solidFill>
                  <a:srgbClr val="696A6B"/>
                </a:solidFill>
                <a:latin typeface="Arial"/>
                <a:cs typeface="Arial"/>
              </a:rPr>
              <a:t>Krepitev kompetenc izvajalcev dodatne strokovne pomoči za delo z učenci s posebnimi potrebami pri izobraževanju na daljavo </a:t>
            </a:r>
          </a:p>
        </p:txBody>
      </p:sp>
    </p:spTree>
    <p:extLst>
      <p:ext uri="{BB962C8B-B14F-4D97-AF65-F5344CB8AC3E}">
        <p14:creationId xmlns:p14="http://schemas.microsoft.com/office/powerpoint/2010/main" val="36053816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2532F7-6853-EE43-81AB-01933527C976}"/>
              </a:ext>
            </a:extLst>
          </p:cNvPr>
          <p:cNvSpPr txBox="1">
            <a:spLocks/>
          </p:cNvSpPr>
          <p:nvPr/>
        </p:nvSpPr>
        <p:spPr>
          <a:xfrm>
            <a:off x="914400" y="626165"/>
            <a:ext cx="10237304" cy="1212574"/>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ts val="3500"/>
              </a:lnSpc>
            </a:pPr>
            <a:r>
              <a:rPr lang="sl-SI" sz="3000" b="1" dirty="0">
                <a:solidFill>
                  <a:srgbClr val="696A6B"/>
                </a:solidFill>
                <a:latin typeface="Arial"/>
                <a:cs typeface="Arial"/>
              </a:rPr>
              <a:t>Nekatere koristne spletne povezave</a:t>
            </a:r>
            <a:endParaRPr lang="sl-SI" dirty="0"/>
          </a:p>
        </p:txBody>
      </p:sp>
      <p:sp>
        <p:nvSpPr>
          <p:cNvPr id="3" name="Subtitle 2">
            <a:extLst>
              <a:ext uri="{FF2B5EF4-FFF2-40B4-BE49-F238E27FC236}">
                <a16:creationId xmlns:a16="http://schemas.microsoft.com/office/drawing/2014/main" id="{83291451-109B-3044-9237-FFB88CA9D803}"/>
              </a:ext>
            </a:extLst>
          </p:cNvPr>
          <p:cNvSpPr txBox="1">
            <a:spLocks/>
          </p:cNvSpPr>
          <p:nvPr/>
        </p:nvSpPr>
        <p:spPr>
          <a:xfrm>
            <a:off x="211015" y="1363579"/>
            <a:ext cx="11658599" cy="3955767"/>
          </a:xfrm>
          <a:prstGeom prst="rect">
            <a:avLst/>
          </a:prstGeom>
        </p:spPr>
        <p:txBody>
          <a:bodyPr vert="horz" lIns="91440" tIns="45720" rIns="91440" bIns="45720" numCol="2"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l-SI" sz="2100" dirty="0">
                <a:solidFill>
                  <a:srgbClr val="696A6B"/>
                </a:solidFill>
                <a:latin typeface="Arial"/>
                <a:cs typeface="Arial"/>
              </a:rPr>
              <a:t>e-učbeniki: </a:t>
            </a:r>
            <a:r>
              <a:rPr lang="sl-SI" sz="2100" dirty="0">
                <a:solidFill>
                  <a:srgbClr val="696A6B"/>
                </a:solidFill>
                <a:latin typeface="Arial"/>
                <a:cs typeface="Arial"/>
                <a:hlinkClick r:id="rId2">
                  <a:extLst>
                    <a:ext uri="{A12FA001-AC4F-418D-AE19-62706E023703}">
                      <ahyp:hlinkClr xmlns:ahyp="http://schemas.microsoft.com/office/drawing/2018/hyperlinkcolor" val="tx"/>
                    </a:ext>
                  </a:extLst>
                </a:hlinkClick>
              </a:rPr>
              <a:t>https://eucbeniki.sio.si/</a:t>
            </a:r>
            <a:endParaRPr lang="sl-SI" sz="2100" dirty="0">
              <a:solidFill>
                <a:srgbClr val="696A6B"/>
              </a:solidFill>
              <a:latin typeface="Arial"/>
              <a:cs typeface="Arial"/>
            </a:endParaRPr>
          </a:p>
          <a:p>
            <a:r>
              <a:rPr lang="sl-SI" sz="2100" dirty="0">
                <a:solidFill>
                  <a:srgbClr val="696A6B"/>
                </a:solidFill>
                <a:latin typeface="Arial"/>
                <a:cs typeface="Arial"/>
              </a:rPr>
              <a:t>e-gradiva: </a:t>
            </a:r>
            <a:r>
              <a:rPr lang="sl-SI" sz="2100" dirty="0">
                <a:solidFill>
                  <a:srgbClr val="696A6B"/>
                </a:solidFill>
                <a:latin typeface="Arial"/>
                <a:cs typeface="Arial"/>
                <a:hlinkClick r:id="rId3">
                  <a:extLst>
                    <a:ext uri="{A12FA001-AC4F-418D-AE19-62706E023703}">
                      <ahyp:hlinkClr xmlns:ahyp="http://schemas.microsoft.com/office/drawing/2018/hyperlinkcolor" val="tx"/>
                    </a:ext>
                  </a:extLst>
                </a:hlinkClick>
              </a:rPr>
              <a:t>https://podpora.sio.si/e-gradiva/</a:t>
            </a:r>
            <a:endParaRPr lang="sl-SI" sz="2100" dirty="0">
              <a:solidFill>
                <a:srgbClr val="696A6B"/>
              </a:solidFill>
              <a:latin typeface="Arial"/>
              <a:cs typeface="Arial"/>
            </a:endParaRPr>
          </a:p>
          <a:p>
            <a:r>
              <a:rPr lang="sl-SI" sz="2100" dirty="0">
                <a:solidFill>
                  <a:srgbClr val="696A6B"/>
                </a:solidFill>
                <a:latin typeface="Arial"/>
                <a:cs typeface="Arial"/>
              </a:rPr>
              <a:t>spletne učilnice oz. e-skupnosti učiteljev: </a:t>
            </a:r>
            <a:r>
              <a:rPr lang="sl-SI" sz="2100" dirty="0">
                <a:solidFill>
                  <a:srgbClr val="696A6B"/>
                </a:solidFill>
                <a:latin typeface="Arial"/>
                <a:cs typeface="Arial"/>
                <a:hlinkClick r:id="rId4">
                  <a:extLst>
                    <a:ext uri="{A12FA001-AC4F-418D-AE19-62706E023703}">
                      <ahyp:hlinkClr xmlns:ahyp="http://schemas.microsoft.com/office/drawing/2018/hyperlinkcolor" val="tx"/>
                    </a:ext>
                  </a:extLst>
                </a:hlinkClick>
              </a:rPr>
              <a:t>https://skupnost.sio.si/</a:t>
            </a:r>
            <a:endParaRPr lang="sl-SI" sz="2100" dirty="0">
              <a:solidFill>
                <a:srgbClr val="696A6B"/>
              </a:solidFill>
              <a:latin typeface="Arial"/>
              <a:cs typeface="Arial"/>
            </a:endParaRPr>
          </a:p>
          <a:p>
            <a:r>
              <a:rPr lang="sl-SI" sz="2100" dirty="0">
                <a:solidFill>
                  <a:srgbClr val="696A6B"/>
                </a:solidFill>
                <a:latin typeface="Arial"/>
                <a:cs typeface="Arial"/>
              </a:rPr>
              <a:t>varna raba interneta (SAFE-SI): </a:t>
            </a:r>
            <a:r>
              <a:rPr lang="sl-SI" sz="2100" dirty="0">
                <a:solidFill>
                  <a:srgbClr val="696A6B"/>
                </a:solidFill>
                <a:latin typeface="Arial"/>
                <a:cs typeface="Arial"/>
                <a:hlinkClick r:id="rId5">
                  <a:extLst>
                    <a:ext uri="{A12FA001-AC4F-418D-AE19-62706E023703}">
                      <ahyp:hlinkClr xmlns:ahyp="http://schemas.microsoft.com/office/drawing/2018/hyperlinkcolor" val="tx"/>
                    </a:ext>
                  </a:extLst>
                </a:hlinkClick>
              </a:rPr>
              <a:t>https://safe.si/</a:t>
            </a:r>
            <a:endParaRPr lang="sl-SI" sz="2100" dirty="0">
              <a:solidFill>
                <a:srgbClr val="696A6B"/>
              </a:solidFill>
              <a:latin typeface="Arial"/>
              <a:cs typeface="Arial"/>
            </a:endParaRPr>
          </a:p>
          <a:p>
            <a:r>
              <a:rPr lang="sl-SI" sz="2100" dirty="0">
                <a:solidFill>
                  <a:srgbClr val="696A6B"/>
                </a:solidFill>
                <a:latin typeface="Arial"/>
                <a:cs typeface="Arial"/>
              </a:rPr>
              <a:t>MENTEP: </a:t>
            </a:r>
            <a:r>
              <a:rPr lang="sl-SI" sz="2100" dirty="0">
                <a:solidFill>
                  <a:srgbClr val="696A6B"/>
                </a:solidFill>
                <a:latin typeface="Arial"/>
                <a:cs typeface="Arial"/>
                <a:hlinkClick r:id="rId6">
                  <a:extLst>
                    <a:ext uri="{A12FA001-AC4F-418D-AE19-62706E023703}">
                      <ahyp:hlinkClr xmlns:ahyp="http://schemas.microsoft.com/office/drawing/2018/hyperlinkcolor" val="tx"/>
                    </a:ext>
                  </a:extLst>
                </a:hlinkClick>
              </a:rPr>
              <a:t>https://www.zrss.si/mentep/</a:t>
            </a:r>
            <a:endParaRPr lang="sl-SI" sz="2100" dirty="0">
              <a:solidFill>
                <a:srgbClr val="696A6B"/>
              </a:solidFill>
              <a:latin typeface="Arial"/>
              <a:cs typeface="Arial"/>
            </a:endParaRPr>
          </a:p>
          <a:p>
            <a:r>
              <a:rPr lang="sl-SI" sz="2100" dirty="0" err="1">
                <a:solidFill>
                  <a:srgbClr val="696A6B"/>
                </a:solidFill>
                <a:latin typeface="Arial"/>
                <a:cs typeface="Arial"/>
              </a:rPr>
              <a:t>iEkosistem</a:t>
            </a:r>
            <a:r>
              <a:rPr lang="sl-SI" sz="2100" dirty="0">
                <a:solidFill>
                  <a:srgbClr val="696A6B"/>
                </a:solidFill>
                <a:latin typeface="Arial"/>
                <a:cs typeface="Arial"/>
              </a:rPr>
              <a:t>: </a:t>
            </a:r>
            <a:r>
              <a:rPr lang="sl-SI" sz="2100" dirty="0">
                <a:solidFill>
                  <a:srgbClr val="696A6B"/>
                </a:solidFill>
                <a:latin typeface="Arial"/>
                <a:cs typeface="Arial"/>
                <a:hlinkClick r:id="rId7">
                  <a:extLst>
                    <a:ext uri="{A12FA001-AC4F-418D-AE19-62706E023703}">
                      <ahyp:hlinkClr xmlns:ahyp="http://schemas.microsoft.com/office/drawing/2018/hyperlinkcolor" val="tx"/>
                    </a:ext>
                  </a:extLst>
                </a:hlinkClick>
              </a:rPr>
              <a:t>https://www.zrss.si/iekosistem/</a:t>
            </a:r>
            <a:r>
              <a:rPr lang="sl-SI" sz="2100" dirty="0">
                <a:solidFill>
                  <a:srgbClr val="696A6B"/>
                </a:solidFill>
                <a:latin typeface="Arial"/>
                <a:cs typeface="Arial"/>
              </a:rPr>
              <a:t> </a:t>
            </a:r>
          </a:p>
          <a:p>
            <a:r>
              <a:rPr lang="sl-SI" sz="2100" dirty="0">
                <a:solidFill>
                  <a:srgbClr val="696A6B"/>
                </a:solidFill>
                <a:latin typeface="Arial"/>
                <a:cs typeface="Arial"/>
              </a:rPr>
              <a:t>videokonference VOX: </a:t>
            </a:r>
            <a:r>
              <a:rPr lang="sl-SI" sz="2100" dirty="0">
                <a:solidFill>
                  <a:srgbClr val="696A6B"/>
                </a:solidFill>
                <a:latin typeface="Arial"/>
                <a:cs typeface="Arial"/>
                <a:hlinkClick r:id="rId8">
                  <a:extLst>
                    <a:ext uri="{A12FA001-AC4F-418D-AE19-62706E023703}">
                      <ahyp:hlinkClr xmlns:ahyp="http://schemas.microsoft.com/office/drawing/2018/hyperlinkcolor" val="tx"/>
                    </a:ext>
                  </a:extLst>
                </a:hlinkClick>
              </a:rPr>
              <a:t>http://vox.arnes.si/</a:t>
            </a:r>
            <a:endParaRPr lang="sl-SI" sz="2100" dirty="0">
              <a:solidFill>
                <a:srgbClr val="696A6B"/>
              </a:solidFill>
              <a:latin typeface="Arial"/>
              <a:cs typeface="Arial"/>
            </a:endParaRPr>
          </a:p>
          <a:p>
            <a:r>
              <a:rPr lang="sl-SI" sz="2100" dirty="0">
                <a:solidFill>
                  <a:srgbClr val="696A6B"/>
                </a:solidFill>
                <a:latin typeface="Arial"/>
                <a:cs typeface="Arial"/>
              </a:rPr>
              <a:t>projekt pedagogika 1:1: </a:t>
            </a:r>
            <a:r>
              <a:rPr lang="sl-SI" sz="2100" dirty="0">
                <a:solidFill>
                  <a:srgbClr val="696A6B"/>
                </a:solidFill>
                <a:latin typeface="Arial"/>
                <a:cs typeface="Arial"/>
                <a:hlinkClick r:id="rId9">
                  <a:extLst>
                    <a:ext uri="{A12FA001-AC4F-418D-AE19-62706E023703}">
                      <ahyp:hlinkClr xmlns:ahyp="http://schemas.microsoft.com/office/drawing/2018/hyperlinkcolor" val="tx"/>
                    </a:ext>
                  </a:extLst>
                </a:hlinkClick>
              </a:rPr>
              <a:t>https://www.inovativna-sola.si/</a:t>
            </a:r>
            <a:endParaRPr lang="sl-SI" sz="2100" dirty="0">
              <a:solidFill>
                <a:srgbClr val="696A6B"/>
              </a:solidFill>
              <a:latin typeface="Arial"/>
              <a:cs typeface="Arial"/>
            </a:endParaRPr>
          </a:p>
          <a:p>
            <a:r>
              <a:rPr lang="sl-SI" sz="2100" dirty="0" err="1">
                <a:solidFill>
                  <a:srgbClr val="696A6B"/>
                </a:solidFill>
                <a:latin typeface="Arial"/>
                <a:cs typeface="Arial"/>
              </a:rPr>
              <a:t>iEkosistem</a:t>
            </a:r>
            <a:r>
              <a:rPr lang="sl-SI" sz="2100" dirty="0">
                <a:solidFill>
                  <a:srgbClr val="696A6B"/>
                </a:solidFill>
                <a:latin typeface="Arial"/>
                <a:cs typeface="Arial"/>
              </a:rPr>
              <a:t> za izobraževalce: </a:t>
            </a:r>
            <a:r>
              <a:rPr lang="sl-SI" sz="2100" dirty="0">
                <a:solidFill>
                  <a:srgbClr val="696A6B"/>
                </a:solidFill>
                <a:latin typeface="Arial"/>
                <a:cs typeface="Arial"/>
                <a:hlinkClick r:id="rId7">
                  <a:extLst>
                    <a:ext uri="{A12FA001-AC4F-418D-AE19-62706E023703}">
                      <ahyp:hlinkClr xmlns:ahyp="http://schemas.microsoft.com/office/drawing/2018/hyperlinkcolor" val="tx"/>
                    </a:ext>
                  </a:extLst>
                </a:hlinkClick>
              </a:rPr>
              <a:t>https://www.zrss.si/iekosistem/</a:t>
            </a:r>
            <a:endParaRPr lang="sl-SI" sz="2100" dirty="0">
              <a:solidFill>
                <a:srgbClr val="696A6B"/>
              </a:solidFill>
              <a:latin typeface="Arial"/>
              <a:cs typeface="Arial"/>
            </a:endParaRPr>
          </a:p>
          <a:p>
            <a:r>
              <a:rPr lang="sl-SI" sz="2100" dirty="0">
                <a:solidFill>
                  <a:srgbClr val="696A6B"/>
                </a:solidFill>
                <a:latin typeface="Arial"/>
                <a:cs typeface="Arial"/>
              </a:rPr>
              <a:t>IKT smernice in druga gradiva za digitalno izobraževanje (npr. e-šolska torba) </a:t>
            </a:r>
            <a:r>
              <a:rPr lang="sl-SI" sz="2100" dirty="0">
                <a:solidFill>
                  <a:srgbClr val="696A6B"/>
                </a:solidFill>
                <a:latin typeface="Arial"/>
                <a:cs typeface="Arial"/>
                <a:hlinkClick r:id="rId10">
                  <a:extLst>
                    <a:ext uri="{A12FA001-AC4F-418D-AE19-62706E023703}">
                      <ahyp:hlinkClr xmlns:ahyp="http://schemas.microsoft.com/office/drawing/2018/hyperlinkcolor" val="tx"/>
                    </a:ext>
                  </a:extLst>
                </a:hlinkClick>
              </a:rPr>
              <a:t>https://www.zrss.si/strokovne-resitve/digitalna-bralnica</a:t>
            </a:r>
            <a:endParaRPr lang="sl-SI" sz="2100" dirty="0">
              <a:solidFill>
                <a:srgbClr val="696A6B"/>
              </a:solidFill>
              <a:latin typeface="Arial"/>
              <a:cs typeface="Arial"/>
            </a:endParaRPr>
          </a:p>
          <a:p>
            <a:r>
              <a:rPr lang="sl-SI" sz="2100" dirty="0">
                <a:solidFill>
                  <a:srgbClr val="696A6B"/>
                </a:solidFill>
                <a:latin typeface="Arial"/>
                <a:cs typeface="Arial"/>
              </a:rPr>
              <a:t>VIVID: </a:t>
            </a:r>
            <a:r>
              <a:rPr lang="sl-SI" sz="2100" dirty="0">
                <a:solidFill>
                  <a:srgbClr val="696A6B"/>
                </a:solidFill>
                <a:latin typeface="Arial"/>
                <a:cs typeface="Arial"/>
                <a:hlinkClick r:id="rId11">
                  <a:extLst>
                    <a:ext uri="{A12FA001-AC4F-418D-AE19-62706E023703}">
                      <ahyp:hlinkClr xmlns:ahyp="http://schemas.microsoft.com/office/drawing/2018/hyperlinkcolor" val="tx"/>
                    </a:ext>
                  </a:extLst>
                </a:hlinkClick>
              </a:rPr>
              <a:t>https://vivid.fov.um.si/zbornik/arhiv-zbornikov/</a:t>
            </a:r>
            <a:endParaRPr lang="sl-SI" sz="2100" dirty="0">
              <a:solidFill>
                <a:srgbClr val="696A6B"/>
              </a:solidFill>
              <a:latin typeface="Arial"/>
              <a:cs typeface="Arial"/>
            </a:endParaRPr>
          </a:p>
          <a:p>
            <a:r>
              <a:rPr lang="sl-SI" sz="2100" dirty="0">
                <a:solidFill>
                  <a:srgbClr val="696A6B"/>
                </a:solidFill>
                <a:latin typeface="Arial"/>
                <a:cs typeface="Arial"/>
              </a:rPr>
              <a:t>Evropsko šolsko omrežje: </a:t>
            </a:r>
            <a:r>
              <a:rPr lang="sl-SI" sz="2100" dirty="0">
                <a:solidFill>
                  <a:srgbClr val="696A6B"/>
                </a:solidFill>
                <a:latin typeface="Arial"/>
                <a:cs typeface="Arial"/>
                <a:hlinkClick r:id="rId12">
                  <a:extLst>
                    <a:ext uri="{A12FA001-AC4F-418D-AE19-62706E023703}">
                      <ahyp:hlinkClr xmlns:ahyp="http://schemas.microsoft.com/office/drawing/2018/hyperlinkcolor" val="tx"/>
                    </a:ext>
                  </a:extLst>
                </a:hlinkClick>
              </a:rPr>
              <a:t>http://www.eun.org/</a:t>
            </a:r>
            <a:endParaRPr lang="sl-SI" sz="2100" dirty="0">
              <a:solidFill>
                <a:srgbClr val="696A6B"/>
              </a:solidFill>
              <a:latin typeface="Arial"/>
              <a:cs typeface="Arial"/>
            </a:endParaRPr>
          </a:p>
          <a:p>
            <a:pPr>
              <a:lnSpc>
                <a:spcPts val="2120"/>
              </a:lnSpc>
            </a:pPr>
            <a:endParaRPr lang="sl-SI" sz="1600" dirty="0">
              <a:solidFill>
                <a:srgbClr val="696A6B"/>
              </a:solidFill>
              <a:latin typeface="Arial"/>
              <a:cs typeface="Arial"/>
            </a:endParaRPr>
          </a:p>
        </p:txBody>
      </p:sp>
      <p:sp>
        <p:nvSpPr>
          <p:cNvPr id="4" name="Subtitle 2">
            <a:extLst>
              <a:ext uri="{FF2B5EF4-FFF2-40B4-BE49-F238E27FC236}">
                <a16:creationId xmlns:a16="http://schemas.microsoft.com/office/drawing/2014/main" id="{79B29558-ADF8-1341-943E-B259AA01E14E}"/>
              </a:ext>
            </a:extLst>
          </p:cNvPr>
          <p:cNvSpPr txBox="1">
            <a:spLocks/>
          </p:cNvSpPr>
          <p:nvPr/>
        </p:nvSpPr>
        <p:spPr>
          <a:xfrm>
            <a:off x="983974" y="6440557"/>
            <a:ext cx="9392478" cy="228600"/>
          </a:xfrm>
          <a:prstGeom prst="rect">
            <a:avLst/>
          </a:prstGeom>
        </p:spPr>
        <p:txBody>
          <a:bodyPr vert="horz" lIns="91440" tIns="45720" rIns="91440" bIns="45720" rtlCol="0" anchor="b">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1100">
                <a:solidFill>
                  <a:srgbClr val="696A6B"/>
                </a:solidFill>
                <a:latin typeface="Arial"/>
                <a:cs typeface="Arial"/>
              </a:rPr>
              <a:t>Kako pripraviti šolo na izobraževanje na daljavo</a:t>
            </a:r>
            <a:endParaRPr lang="sl-SI"/>
          </a:p>
        </p:txBody>
      </p:sp>
      <p:pic>
        <p:nvPicPr>
          <p:cNvPr id="6" name="Slika 4" descr="Slika, ki vsebuje besede risba&#10;&#10;Opis je samodejno ustvarjen">
            <a:extLst>
              <a:ext uri="{FF2B5EF4-FFF2-40B4-BE49-F238E27FC236}">
                <a16:creationId xmlns:a16="http://schemas.microsoft.com/office/drawing/2014/main" id="{AEAD4FD0-8100-44DF-81A2-0FF18444FD04}"/>
              </a:ext>
            </a:extLst>
          </p:cNvPr>
          <p:cNvPicPr>
            <a:picLocks noChangeAspect="1"/>
          </p:cNvPicPr>
          <p:nvPr/>
        </p:nvPicPr>
        <p:blipFill>
          <a:blip r:embed="rId13"/>
          <a:stretch>
            <a:fillRect/>
          </a:stretch>
        </p:blipFill>
        <p:spPr>
          <a:xfrm>
            <a:off x="9727663" y="6357402"/>
            <a:ext cx="555830" cy="397169"/>
          </a:xfrm>
          <a:prstGeom prst="rect">
            <a:avLst/>
          </a:prstGeom>
        </p:spPr>
      </p:pic>
    </p:spTree>
    <p:extLst>
      <p:ext uri="{BB962C8B-B14F-4D97-AF65-F5344CB8AC3E}">
        <p14:creationId xmlns:p14="http://schemas.microsoft.com/office/powerpoint/2010/main" val="24070309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222532F7-6853-EE43-81AB-01933527C976}"/>
              </a:ext>
            </a:extLst>
          </p:cNvPr>
          <p:cNvSpPr txBox="1">
            <a:spLocks/>
          </p:cNvSpPr>
          <p:nvPr/>
        </p:nvSpPr>
        <p:spPr>
          <a:xfrm>
            <a:off x="1524000" y="2674437"/>
            <a:ext cx="9144000" cy="2227124"/>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ts val="2500"/>
              </a:lnSpc>
            </a:pPr>
            <a:r>
              <a:rPr lang="sl-SI" sz="2000" dirty="0">
                <a:solidFill>
                  <a:schemeClr val="bg1"/>
                </a:solidFill>
                <a:latin typeface="Arial" panose="020B0604020202020204" pitchFamily="34" charset="0"/>
                <a:cs typeface="Arial" panose="020B0604020202020204" pitchFamily="34" charset="0"/>
              </a:rPr>
              <a:t>Delajmo vsi usklajeno</a:t>
            </a:r>
          </a:p>
          <a:p>
            <a:pPr algn="ctr">
              <a:lnSpc>
                <a:spcPts val="2500"/>
              </a:lnSpc>
            </a:pPr>
            <a:r>
              <a:rPr lang="sl-SI" sz="2000" dirty="0">
                <a:solidFill>
                  <a:schemeClr val="bg1"/>
                </a:solidFill>
                <a:latin typeface="Arial" panose="020B0604020202020204" pitchFamily="34" charset="0"/>
                <a:cs typeface="Arial" panose="020B0604020202020204" pitchFamily="34" charset="0"/>
              </a:rPr>
              <a:t>Upoštevanje učenčevih kompetenc</a:t>
            </a:r>
          </a:p>
          <a:p>
            <a:pPr algn="ctr">
              <a:lnSpc>
                <a:spcPts val="2500"/>
              </a:lnSpc>
            </a:pPr>
            <a:r>
              <a:rPr lang="sl-SI" sz="2000" dirty="0">
                <a:solidFill>
                  <a:schemeClr val="bg1"/>
                </a:solidFill>
                <a:latin typeface="Arial" panose="020B0604020202020204" pitchFamily="34" charset="0"/>
                <a:cs typeface="Arial" panose="020B0604020202020204" pitchFamily="34" charset="0"/>
              </a:rPr>
              <a:t>Učiteljeve kompetence</a:t>
            </a:r>
          </a:p>
          <a:p>
            <a:pPr algn="ctr">
              <a:lnSpc>
                <a:spcPts val="2500"/>
              </a:lnSpc>
            </a:pPr>
            <a:endParaRPr lang="sl-SI" sz="2000" dirty="0">
              <a:solidFill>
                <a:schemeClr val="bg1"/>
              </a:solidFill>
              <a:latin typeface="Arial" panose="020B0604020202020204" pitchFamily="34" charset="0"/>
              <a:cs typeface="Arial" panose="020B0604020202020204" pitchFamily="34" charset="0"/>
            </a:endParaRPr>
          </a:p>
          <a:p>
            <a:pPr algn="ctr">
              <a:lnSpc>
                <a:spcPts val="2500"/>
              </a:lnSpc>
            </a:pPr>
            <a:r>
              <a:rPr lang="sl-SI" sz="2000" dirty="0">
                <a:solidFill>
                  <a:schemeClr val="bg1"/>
                </a:solidFill>
                <a:latin typeface="Arial" panose="020B0604020202020204" pitchFamily="34" charset="0"/>
                <a:cs typeface="Arial" panose="020B0604020202020204" pitchFamily="34" charset="0"/>
              </a:rPr>
              <a:t>Hvala za sodelovanje</a:t>
            </a:r>
            <a:endParaRPr lang="en-US" sz="2000" dirty="0">
              <a:solidFill>
                <a:schemeClr val="bg1"/>
              </a:solidFill>
              <a:latin typeface="Arial" panose="020B0604020202020204" pitchFamily="34" charset="0"/>
              <a:cs typeface="Arial" panose="020B0604020202020204" pitchFamily="34" charset="0"/>
            </a:endParaRPr>
          </a:p>
        </p:txBody>
      </p:sp>
      <p:pic>
        <p:nvPicPr>
          <p:cNvPr id="3" name="Slika 4" descr="Slika, ki vsebuje besede risba&#10;&#10;Opis je samodejno ustvarjen">
            <a:extLst>
              <a:ext uri="{FF2B5EF4-FFF2-40B4-BE49-F238E27FC236}">
                <a16:creationId xmlns:a16="http://schemas.microsoft.com/office/drawing/2014/main" id="{AF1B2D7C-7DF1-4F59-BDDC-9810A76B5706}"/>
              </a:ext>
            </a:extLst>
          </p:cNvPr>
          <p:cNvPicPr>
            <a:picLocks noChangeAspect="1"/>
          </p:cNvPicPr>
          <p:nvPr/>
        </p:nvPicPr>
        <p:blipFill>
          <a:blip r:embed="rId2"/>
          <a:stretch>
            <a:fillRect/>
          </a:stretch>
        </p:blipFill>
        <p:spPr>
          <a:xfrm>
            <a:off x="10526653" y="5394373"/>
            <a:ext cx="1120850" cy="800905"/>
          </a:xfrm>
          <a:prstGeom prst="rect">
            <a:avLst/>
          </a:prstGeom>
        </p:spPr>
      </p:pic>
    </p:spTree>
    <p:extLst>
      <p:ext uri="{BB962C8B-B14F-4D97-AF65-F5344CB8AC3E}">
        <p14:creationId xmlns:p14="http://schemas.microsoft.com/office/powerpoint/2010/main" val="38208678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2532F7-6853-EE43-81AB-01933527C976}"/>
              </a:ext>
            </a:extLst>
          </p:cNvPr>
          <p:cNvSpPr txBox="1">
            <a:spLocks/>
          </p:cNvSpPr>
          <p:nvPr/>
        </p:nvSpPr>
        <p:spPr>
          <a:xfrm>
            <a:off x="914400" y="626165"/>
            <a:ext cx="10237304" cy="622301"/>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ts val="3500"/>
              </a:lnSpc>
            </a:pPr>
            <a:r>
              <a:rPr lang="sl-SI" sz="3000" b="1" dirty="0">
                <a:solidFill>
                  <a:srgbClr val="696A6B"/>
                </a:solidFill>
                <a:latin typeface="Arial"/>
                <a:cs typeface="Arial"/>
              </a:rPr>
              <a:t>Arnes Spletne učilnice - </a:t>
            </a:r>
            <a:r>
              <a:rPr lang="sl-SI" sz="3000" b="1" dirty="0" err="1">
                <a:solidFill>
                  <a:srgbClr val="696A6B"/>
                </a:solidFill>
                <a:latin typeface="Arial"/>
                <a:cs typeface="Arial"/>
              </a:rPr>
              <a:t>Moodle</a:t>
            </a:r>
            <a:endParaRPr lang="sl-SI" sz="3200" dirty="0"/>
          </a:p>
        </p:txBody>
      </p:sp>
      <p:sp>
        <p:nvSpPr>
          <p:cNvPr id="3" name="Subtitle 2">
            <a:extLst>
              <a:ext uri="{FF2B5EF4-FFF2-40B4-BE49-F238E27FC236}">
                <a16:creationId xmlns:a16="http://schemas.microsoft.com/office/drawing/2014/main" id="{83291451-109B-3044-9237-FFB88CA9D803}"/>
              </a:ext>
            </a:extLst>
          </p:cNvPr>
          <p:cNvSpPr txBox="1">
            <a:spLocks/>
          </p:cNvSpPr>
          <p:nvPr/>
        </p:nvSpPr>
        <p:spPr>
          <a:xfrm>
            <a:off x="3821101" y="1750062"/>
            <a:ext cx="3382131" cy="2991639"/>
          </a:xfrm>
          <a:prstGeom prst="rect">
            <a:avLst/>
          </a:prstGeom>
        </p:spPr>
        <p:txBody>
          <a:bodyPr vert="horz" lIns="91440" tIns="45720" rIns="91440" bIns="45720" numCol="1"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120"/>
              </a:lnSpc>
              <a:buNone/>
            </a:pPr>
            <a:r>
              <a:rPr lang="sl-SI" sz="1600" b="1" dirty="0">
                <a:solidFill>
                  <a:srgbClr val="E65A00"/>
                </a:solidFill>
                <a:latin typeface="Arial" panose="020B0604020202020204" pitchFamily="34" charset="0"/>
                <a:cs typeface="Arial" panose="020B0604020202020204" pitchFamily="34" charset="0"/>
              </a:rPr>
              <a:t>VIRI:</a:t>
            </a:r>
          </a:p>
          <a:p>
            <a:pPr>
              <a:lnSpc>
                <a:spcPts val="2120"/>
              </a:lnSpc>
            </a:pPr>
            <a:r>
              <a:rPr lang="sl-SI" sz="1600" dirty="0">
                <a:solidFill>
                  <a:srgbClr val="696A6B"/>
                </a:solidFill>
                <a:latin typeface="Arial" panose="020B0604020202020204" pitchFamily="34" charset="0"/>
                <a:cs typeface="Arial" panose="020B0604020202020204" pitchFamily="34" charset="0"/>
              </a:rPr>
              <a:t>V naprej pripravljeni dokumenti.</a:t>
            </a:r>
          </a:p>
          <a:p>
            <a:pPr>
              <a:lnSpc>
                <a:spcPts val="2120"/>
              </a:lnSpc>
            </a:pPr>
            <a:r>
              <a:rPr lang="sl-SI" sz="1600" dirty="0">
                <a:solidFill>
                  <a:srgbClr val="696A6B"/>
                </a:solidFill>
                <a:latin typeface="Arial" panose="020B0604020202020204" pitchFamily="34" charset="0"/>
                <a:cs typeface="Arial" panose="020B0604020202020204" pitchFamily="34" charset="0"/>
              </a:rPr>
              <a:t>Spletne strani in povezave do zunanjih virov.</a:t>
            </a:r>
          </a:p>
          <a:p>
            <a:pPr>
              <a:lnSpc>
                <a:spcPts val="2120"/>
              </a:lnSpc>
            </a:pPr>
            <a:r>
              <a:rPr lang="sl-SI" sz="1600" dirty="0">
                <a:solidFill>
                  <a:srgbClr val="696A6B"/>
                </a:solidFill>
                <a:latin typeface="Arial" panose="020B0604020202020204" pitchFamily="34" charset="0"/>
                <a:cs typeface="Arial" panose="020B0604020202020204" pitchFamily="34" charset="0"/>
              </a:rPr>
              <a:t>Lahko se jih dodaja s pomočjo povleci in spusti iz raziskovalca ali pa s klikom na "Dodaj dejavnosti ali vir".</a:t>
            </a:r>
          </a:p>
        </p:txBody>
      </p:sp>
      <p:sp>
        <p:nvSpPr>
          <p:cNvPr id="4" name="Subtitle 2">
            <a:extLst>
              <a:ext uri="{FF2B5EF4-FFF2-40B4-BE49-F238E27FC236}">
                <a16:creationId xmlns:a16="http://schemas.microsoft.com/office/drawing/2014/main" id="{79B29558-ADF8-1341-943E-B259AA01E14E}"/>
              </a:ext>
            </a:extLst>
          </p:cNvPr>
          <p:cNvSpPr txBox="1">
            <a:spLocks/>
          </p:cNvSpPr>
          <p:nvPr/>
        </p:nvSpPr>
        <p:spPr>
          <a:xfrm>
            <a:off x="983974" y="6440557"/>
            <a:ext cx="9392478" cy="228600"/>
          </a:xfrm>
          <a:prstGeom prst="rect">
            <a:avLst/>
          </a:prstGeom>
        </p:spPr>
        <p:txBody>
          <a:bodyPr vert="horz" lIns="91440" tIns="45720" rIns="91440" bIns="45720" rtlCol="0" anchor="b">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1100" dirty="0" err="1">
                <a:solidFill>
                  <a:srgbClr val="696A6B"/>
                </a:solidFill>
                <a:latin typeface="Arial"/>
                <a:cs typeface="Arial"/>
              </a:rPr>
              <a:t>Kako</a:t>
            </a:r>
            <a:r>
              <a:rPr lang="en-US" sz="1100" dirty="0">
                <a:solidFill>
                  <a:srgbClr val="696A6B"/>
                </a:solidFill>
                <a:latin typeface="Arial"/>
                <a:cs typeface="Arial"/>
              </a:rPr>
              <a:t> </a:t>
            </a:r>
            <a:r>
              <a:rPr lang="en-US" sz="1100" dirty="0" err="1">
                <a:solidFill>
                  <a:srgbClr val="696A6B"/>
                </a:solidFill>
                <a:latin typeface="Arial"/>
                <a:cs typeface="Arial"/>
              </a:rPr>
              <a:t>pripraviti</a:t>
            </a:r>
            <a:r>
              <a:rPr lang="en-US" sz="1100" dirty="0">
                <a:solidFill>
                  <a:srgbClr val="696A6B"/>
                </a:solidFill>
                <a:latin typeface="Arial"/>
                <a:cs typeface="Arial"/>
              </a:rPr>
              <a:t> </a:t>
            </a:r>
            <a:r>
              <a:rPr lang="en-US" sz="1100" dirty="0" err="1">
                <a:solidFill>
                  <a:srgbClr val="696A6B"/>
                </a:solidFill>
                <a:latin typeface="Arial"/>
                <a:cs typeface="Arial"/>
              </a:rPr>
              <a:t>šolo</a:t>
            </a:r>
            <a:r>
              <a:rPr lang="en-US" sz="1100" dirty="0">
                <a:solidFill>
                  <a:srgbClr val="696A6B"/>
                </a:solidFill>
                <a:latin typeface="Arial"/>
                <a:cs typeface="Arial"/>
              </a:rPr>
              <a:t> </a:t>
            </a:r>
            <a:r>
              <a:rPr lang="en-US" sz="1100" dirty="0" err="1">
                <a:solidFill>
                  <a:srgbClr val="696A6B"/>
                </a:solidFill>
                <a:latin typeface="Arial"/>
                <a:cs typeface="Arial"/>
              </a:rPr>
              <a:t>na</a:t>
            </a:r>
            <a:r>
              <a:rPr lang="en-US" sz="1100" dirty="0">
                <a:solidFill>
                  <a:srgbClr val="696A6B"/>
                </a:solidFill>
                <a:latin typeface="Arial"/>
                <a:cs typeface="Arial"/>
              </a:rPr>
              <a:t> </a:t>
            </a:r>
            <a:r>
              <a:rPr lang="en-US" sz="1100" dirty="0" err="1">
                <a:solidFill>
                  <a:srgbClr val="696A6B"/>
                </a:solidFill>
                <a:latin typeface="Arial"/>
                <a:cs typeface="Arial"/>
              </a:rPr>
              <a:t>izobraževanje</a:t>
            </a:r>
            <a:r>
              <a:rPr lang="en-US" sz="1100" dirty="0">
                <a:solidFill>
                  <a:srgbClr val="696A6B"/>
                </a:solidFill>
                <a:latin typeface="Arial"/>
                <a:cs typeface="Arial"/>
              </a:rPr>
              <a:t> </a:t>
            </a:r>
            <a:r>
              <a:rPr lang="en-US" sz="1100" dirty="0" err="1">
                <a:solidFill>
                  <a:srgbClr val="696A6B"/>
                </a:solidFill>
                <a:latin typeface="Arial"/>
                <a:cs typeface="Arial"/>
              </a:rPr>
              <a:t>na</a:t>
            </a:r>
            <a:r>
              <a:rPr lang="en-US" sz="1100" dirty="0">
                <a:solidFill>
                  <a:srgbClr val="696A6B"/>
                </a:solidFill>
                <a:latin typeface="Arial"/>
                <a:cs typeface="Arial"/>
              </a:rPr>
              <a:t> </a:t>
            </a:r>
            <a:r>
              <a:rPr lang="en-US" sz="1100" dirty="0" err="1">
                <a:solidFill>
                  <a:srgbClr val="696A6B"/>
                </a:solidFill>
                <a:latin typeface="Arial"/>
                <a:cs typeface="Arial"/>
              </a:rPr>
              <a:t>daljavo</a:t>
            </a:r>
            <a:endParaRPr lang="sl-SI" sz="1100" dirty="0"/>
          </a:p>
        </p:txBody>
      </p:sp>
      <p:pic>
        <p:nvPicPr>
          <p:cNvPr id="12" name="Slika 11">
            <a:extLst>
              <a:ext uri="{FF2B5EF4-FFF2-40B4-BE49-F238E27FC236}">
                <a16:creationId xmlns:a16="http://schemas.microsoft.com/office/drawing/2014/main" id="{CF1D38A8-D965-45B1-A120-154BF017D07E}"/>
              </a:ext>
            </a:extLst>
          </p:cNvPr>
          <p:cNvPicPr/>
          <p:nvPr/>
        </p:nvPicPr>
        <p:blipFill rotWithShape="1">
          <a:blip r:embed="rId2">
            <a:extLst>
              <a:ext uri="{28A0092B-C50C-407E-A947-70E740481C1C}">
                <a14:useLocalDpi xmlns:a14="http://schemas.microsoft.com/office/drawing/2010/main" val="0"/>
              </a:ext>
            </a:extLst>
          </a:blip>
          <a:srcRect b="46"/>
          <a:stretch/>
        </p:blipFill>
        <p:spPr bwMode="auto">
          <a:xfrm>
            <a:off x="1497403" y="1669333"/>
            <a:ext cx="1672205" cy="3153098"/>
          </a:xfrm>
          <a:prstGeom prst="rect">
            <a:avLst/>
          </a:prstGeom>
          <a:ln>
            <a:noFill/>
          </a:ln>
          <a:extLst>
            <a:ext uri="{53640926-AAD7-44D8-BBD7-CCE9431645EC}">
              <a14:shadowObscured xmlns:a14="http://schemas.microsoft.com/office/drawing/2010/main"/>
            </a:ext>
          </a:extLst>
        </p:spPr>
      </p:pic>
      <p:pic>
        <p:nvPicPr>
          <p:cNvPr id="14" name="Slika 4" descr="Slika, ki vsebuje besede risba&#10;&#10;Opis je samodejno ustvarjen">
            <a:extLst>
              <a:ext uri="{FF2B5EF4-FFF2-40B4-BE49-F238E27FC236}">
                <a16:creationId xmlns:a16="http://schemas.microsoft.com/office/drawing/2014/main" id="{1F07DB3F-4889-48F5-B62B-E6E40FD423CE}"/>
              </a:ext>
            </a:extLst>
          </p:cNvPr>
          <p:cNvPicPr>
            <a:picLocks noChangeAspect="1"/>
          </p:cNvPicPr>
          <p:nvPr/>
        </p:nvPicPr>
        <p:blipFill>
          <a:blip r:embed="rId3"/>
          <a:stretch>
            <a:fillRect/>
          </a:stretch>
        </p:blipFill>
        <p:spPr>
          <a:xfrm>
            <a:off x="9727663" y="6357402"/>
            <a:ext cx="555830" cy="397169"/>
          </a:xfrm>
          <a:prstGeom prst="rect">
            <a:avLst/>
          </a:prstGeom>
        </p:spPr>
      </p:pic>
      <p:pic>
        <p:nvPicPr>
          <p:cNvPr id="5" name="Slika 4">
            <a:extLst>
              <a:ext uri="{FF2B5EF4-FFF2-40B4-BE49-F238E27FC236}">
                <a16:creationId xmlns:a16="http://schemas.microsoft.com/office/drawing/2014/main" id="{7402FDAF-9D72-416C-9017-30C426F61B98}"/>
              </a:ext>
            </a:extLst>
          </p:cNvPr>
          <p:cNvPicPr>
            <a:picLocks noChangeAspect="1"/>
          </p:cNvPicPr>
          <p:nvPr/>
        </p:nvPicPr>
        <p:blipFill rotWithShape="1">
          <a:blip r:embed="rId4">
            <a:extLst>
              <a:ext uri="{28A0092B-C50C-407E-A947-70E740481C1C}">
                <a14:useLocalDpi xmlns:a14="http://schemas.microsoft.com/office/drawing/2010/main" val="0"/>
              </a:ext>
            </a:extLst>
          </a:blip>
          <a:srcRect t="5199"/>
          <a:stretch/>
        </p:blipFill>
        <p:spPr>
          <a:xfrm>
            <a:off x="7973043" y="2632045"/>
            <a:ext cx="3178661" cy="1593908"/>
          </a:xfrm>
          <a:prstGeom prst="rect">
            <a:avLst/>
          </a:prstGeom>
        </p:spPr>
      </p:pic>
    </p:spTree>
    <p:extLst>
      <p:ext uri="{BB962C8B-B14F-4D97-AF65-F5344CB8AC3E}">
        <p14:creationId xmlns:p14="http://schemas.microsoft.com/office/powerpoint/2010/main" val="35411017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2532F7-6853-EE43-81AB-01933527C976}"/>
              </a:ext>
            </a:extLst>
          </p:cNvPr>
          <p:cNvSpPr txBox="1">
            <a:spLocks/>
          </p:cNvSpPr>
          <p:nvPr/>
        </p:nvSpPr>
        <p:spPr>
          <a:xfrm>
            <a:off x="914400" y="626165"/>
            <a:ext cx="10237304" cy="622301"/>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ts val="3500"/>
              </a:lnSpc>
            </a:pPr>
            <a:r>
              <a:rPr lang="sl-SI" sz="3000" b="1" dirty="0">
                <a:solidFill>
                  <a:srgbClr val="696A6B"/>
                </a:solidFill>
                <a:latin typeface="Arial"/>
                <a:cs typeface="Arial"/>
              </a:rPr>
              <a:t>Arnes Spletne učilnice - </a:t>
            </a:r>
            <a:r>
              <a:rPr lang="sl-SI" sz="3000" b="1" dirty="0" err="1">
                <a:solidFill>
                  <a:srgbClr val="696A6B"/>
                </a:solidFill>
                <a:latin typeface="Arial"/>
                <a:cs typeface="Arial"/>
              </a:rPr>
              <a:t>Moodle</a:t>
            </a:r>
            <a:endParaRPr lang="sl-SI" sz="3200" dirty="0"/>
          </a:p>
        </p:txBody>
      </p:sp>
      <p:sp>
        <p:nvSpPr>
          <p:cNvPr id="4" name="Subtitle 2">
            <a:extLst>
              <a:ext uri="{FF2B5EF4-FFF2-40B4-BE49-F238E27FC236}">
                <a16:creationId xmlns:a16="http://schemas.microsoft.com/office/drawing/2014/main" id="{79B29558-ADF8-1341-943E-B259AA01E14E}"/>
              </a:ext>
            </a:extLst>
          </p:cNvPr>
          <p:cNvSpPr txBox="1">
            <a:spLocks/>
          </p:cNvSpPr>
          <p:nvPr/>
        </p:nvSpPr>
        <p:spPr>
          <a:xfrm>
            <a:off x="983974" y="6440557"/>
            <a:ext cx="9392478" cy="228600"/>
          </a:xfrm>
          <a:prstGeom prst="rect">
            <a:avLst/>
          </a:prstGeom>
        </p:spPr>
        <p:txBody>
          <a:bodyPr vert="horz" lIns="91440" tIns="45720" rIns="91440" bIns="45720" rtlCol="0" anchor="b">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1100" dirty="0" err="1">
                <a:solidFill>
                  <a:srgbClr val="696A6B"/>
                </a:solidFill>
                <a:latin typeface="Arial"/>
                <a:cs typeface="Arial"/>
              </a:rPr>
              <a:t>Kako</a:t>
            </a:r>
            <a:r>
              <a:rPr lang="en-US" sz="1100" dirty="0">
                <a:solidFill>
                  <a:srgbClr val="696A6B"/>
                </a:solidFill>
                <a:latin typeface="Arial"/>
                <a:cs typeface="Arial"/>
              </a:rPr>
              <a:t> </a:t>
            </a:r>
            <a:r>
              <a:rPr lang="en-US" sz="1100" dirty="0" err="1">
                <a:solidFill>
                  <a:srgbClr val="696A6B"/>
                </a:solidFill>
                <a:latin typeface="Arial"/>
                <a:cs typeface="Arial"/>
              </a:rPr>
              <a:t>pripraviti</a:t>
            </a:r>
            <a:r>
              <a:rPr lang="en-US" sz="1100" dirty="0">
                <a:solidFill>
                  <a:srgbClr val="696A6B"/>
                </a:solidFill>
                <a:latin typeface="Arial"/>
                <a:cs typeface="Arial"/>
              </a:rPr>
              <a:t> </a:t>
            </a:r>
            <a:r>
              <a:rPr lang="en-US" sz="1100" dirty="0" err="1">
                <a:solidFill>
                  <a:srgbClr val="696A6B"/>
                </a:solidFill>
                <a:latin typeface="Arial"/>
                <a:cs typeface="Arial"/>
              </a:rPr>
              <a:t>šolo</a:t>
            </a:r>
            <a:r>
              <a:rPr lang="en-US" sz="1100" dirty="0">
                <a:solidFill>
                  <a:srgbClr val="696A6B"/>
                </a:solidFill>
                <a:latin typeface="Arial"/>
                <a:cs typeface="Arial"/>
              </a:rPr>
              <a:t> </a:t>
            </a:r>
            <a:r>
              <a:rPr lang="en-US" sz="1100" dirty="0" err="1">
                <a:solidFill>
                  <a:srgbClr val="696A6B"/>
                </a:solidFill>
                <a:latin typeface="Arial"/>
                <a:cs typeface="Arial"/>
              </a:rPr>
              <a:t>na</a:t>
            </a:r>
            <a:r>
              <a:rPr lang="en-US" sz="1100" dirty="0">
                <a:solidFill>
                  <a:srgbClr val="696A6B"/>
                </a:solidFill>
                <a:latin typeface="Arial"/>
                <a:cs typeface="Arial"/>
              </a:rPr>
              <a:t> </a:t>
            </a:r>
            <a:r>
              <a:rPr lang="en-US" sz="1100" dirty="0" err="1">
                <a:solidFill>
                  <a:srgbClr val="696A6B"/>
                </a:solidFill>
                <a:latin typeface="Arial"/>
                <a:cs typeface="Arial"/>
              </a:rPr>
              <a:t>izobraževanje</a:t>
            </a:r>
            <a:r>
              <a:rPr lang="en-US" sz="1100" dirty="0">
                <a:solidFill>
                  <a:srgbClr val="696A6B"/>
                </a:solidFill>
                <a:latin typeface="Arial"/>
                <a:cs typeface="Arial"/>
              </a:rPr>
              <a:t> </a:t>
            </a:r>
            <a:r>
              <a:rPr lang="en-US" sz="1100" dirty="0" err="1">
                <a:solidFill>
                  <a:srgbClr val="696A6B"/>
                </a:solidFill>
                <a:latin typeface="Arial"/>
                <a:cs typeface="Arial"/>
              </a:rPr>
              <a:t>na</a:t>
            </a:r>
            <a:r>
              <a:rPr lang="en-US" sz="1100" dirty="0">
                <a:solidFill>
                  <a:srgbClr val="696A6B"/>
                </a:solidFill>
                <a:latin typeface="Arial"/>
                <a:cs typeface="Arial"/>
              </a:rPr>
              <a:t> </a:t>
            </a:r>
            <a:r>
              <a:rPr lang="en-US" sz="1100" dirty="0" err="1">
                <a:solidFill>
                  <a:srgbClr val="696A6B"/>
                </a:solidFill>
                <a:latin typeface="Arial"/>
                <a:cs typeface="Arial"/>
              </a:rPr>
              <a:t>daljavo</a:t>
            </a:r>
            <a:endParaRPr lang="sl-SI" sz="1100" dirty="0"/>
          </a:p>
        </p:txBody>
      </p:sp>
      <p:pic>
        <p:nvPicPr>
          <p:cNvPr id="14" name="Slika 4" descr="Slika, ki vsebuje besede risba&#10;&#10;Opis je samodejno ustvarjen">
            <a:extLst>
              <a:ext uri="{FF2B5EF4-FFF2-40B4-BE49-F238E27FC236}">
                <a16:creationId xmlns:a16="http://schemas.microsoft.com/office/drawing/2014/main" id="{1F07DB3F-4889-48F5-B62B-E6E40FD423CE}"/>
              </a:ext>
            </a:extLst>
          </p:cNvPr>
          <p:cNvPicPr>
            <a:picLocks noChangeAspect="1"/>
          </p:cNvPicPr>
          <p:nvPr/>
        </p:nvPicPr>
        <p:blipFill>
          <a:blip r:embed="rId2"/>
          <a:stretch>
            <a:fillRect/>
          </a:stretch>
        </p:blipFill>
        <p:spPr>
          <a:xfrm>
            <a:off x="9727663" y="6357402"/>
            <a:ext cx="555830" cy="397169"/>
          </a:xfrm>
          <a:prstGeom prst="rect">
            <a:avLst/>
          </a:prstGeom>
        </p:spPr>
      </p:pic>
      <p:sp>
        <p:nvSpPr>
          <p:cNvPr id="15" name="Subtitle 2">
            <a:extLst>
              <a:ext uri="{FF2B5EF4-FFF2-40B4-BE49-F238E27FC236}">
                <a16:creationId xmlns:a16="http://schemas.microsoft.com/office/drawing/2014/main" id="{42EE3675-F0D9-43B3-9D5C-C9608A1AAD8C}"/>
              </a:ext>
            </a:extLst>
          </p:cNvPr>
          <p:cNvSpPr txBox="1">
            <a:spLocks/>
          </p:cNvSpPr>
          <p:nvPr/>
        </p:nvSpPr>
        <p:spPr>
          <a:xfrm>
            <a:off x="2892946" y="1248464"/>
            <a:ext cx="3382131" cy="3996215"/>
          </a:xfrm>
          <a:prstGeom prst="rect">
            <a:avLst/>
          </a:prstGeom>
        </p:spPr>
        <p:txBody>
          <a:bodyPr vert="horz" lIns="91440" tIns="45720" rIns="91440" bIns="45720" numCol="1"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120"/>
              </a:lnSpc>
              <a:buNone/>
            </a:pPr>
            <a:r>
              <a:rPr lang="sl-SI" sz="1600" b="1" dirty="0">
                <a:solidFill>
                  <a:srgbClr val="E65A00"/>
                </a:solidFill>
                <a:latin typeface="Arial" panose="020B0604020202020204" pitchFamily="34" charset="0"/>
                <a:cs typeface="Arial" panose="020B0604020202020204" pitchFamily="34" charset="0"/>
              </a:rPr>
              <a:t>DEJAVNOSTI:</a:t>
            </a:r>
          </a:p>
          <a:p>
            <a:pPr>
              <a:lnSpc>
                <a:spcPts val="2120"/>
              </a:lnSpc>
            </a:pPr>
            <a:r>
              <a:rPr lang="sl-SI" sz="1600" dirty="0">
                <a:solidFill>
                  <a:srgbClr val="696A6B"/>
                </a:solidFill>
                <a:latin typeface="Arial" panose="020B0604020202020204" pitchFamily="34" charset="0"/>
                <a:cs typeface="Arial" panose="020B0604020202020204" pitchFamily="34" charset="0"/>
              </a:rPr>
              <a:t>sodelovalnega učenja (forum, klepet, </a:t>
            </a:r>
            <a:r>
              <a:rPr lang="sl-SI" sz="1600" dirty="0" err="1">
                <a:solidFill>
                  <a:srgbClr val="696A6B"/>
                </a:solidFill>
                <a:latin typeface="Arial" panose="020B0604020202020204" pitchFamily="34" charset="0"/>
                <a:cs typeface="Arial" panose="020B0604020202020204" pitchFamily="34" charset="0"/>
              </a:rPr>
              <a:t>Wiki</a:t>
            </a:r>
            <a:r>
              <a:rPr lang="sl-SI" sz="1600" dirty="0">
                <a:solidFill>
                  <a:srgbClr val="696A6B"/>
                </a:solidFill>
                <a:latin typeface="Arial" panose="020B0604020202020204" pitchFamily="34" charset="0"/>
                <a:cs typeface="Arial" panose="020B0604020202020204" pitchFamily="34" charset="0"/>
              </a:rPr>
              <a:t>, delavnice, slovar…),</a:t>
            </a:r>
          </a:p>
          <a:p>
            <a:pPr>
              <a:lnSpc>
                <a:spcPts val="2120"/>
              </a:lnSpc>
            </a:pPr>
            <a:r>
              <a:rPr lang="sl-SI" sz="1600" dirty="0">
                <a:solidFill>
                  <a:srgbClr val="696A6B"/>
                </a:solidFill>
                <a:latin typeface="Arial" panose="020B0604020202020204" pitchFamily="34" charset="0"/>
                <a:cs typeface="Arial" panose="020B0604020202020204" pitchFamily="34" charset="0"/>
              </a:rPr>
              <a:t>preverjanje znanja (kvizi, naloga),</a:t>
            </a:r>
          </a:p>
          <a:p>
            <a:pPr>
              <a:lnSpc>
                <a:spcPts val="2120"/>
              </a:lnSpc>
            </a:pPr>
            <a:r>
              <a:rPr lang="sl-SI" sz="1600" dirty="0">
                <a:solidFill>
                  <a:srgbClr val="696A6B"/>
                </a:solidFill>
                <a:latin typeface="Arial" panose="020B0604020202020204" pitchFamily="34" charset="0"/>
                <a:cs typeface="Arial" panose="020B0604020202020204" pitchFamily="34" charset="0"/>
              </a:rPr>
              <a:t>obravnave snovi in utrjevanje znanja (viri, interaktivni video, interaktivne prosojnice, </a:t>
            </a:r>
            <a:r>
              <a:rPr lang="sl-SI" sz="1600" dirty="0" err="1">
                <a:solidFill>
                  <a:srgbClr val="696A6B"/>
                </a:solidFill>
                <a:latin typeface="Arial" panose="020B0604020202020204" pitchFamily="34" charset="0"/>
                <a:cs typeface="Arial" panose="020B0604020202020204" pitchFamily="34" charset="0"/>
              </a:rPr>
              <a:t>HotSpot</a:t>
            </a:r>
            <a:r>
              <a:rPr lang="sl-SI" sz="1600" dirty="0">
                <a:solidFill>
                  <a:srgbClr val="696A6B"/>
                </a:solidFill>
                <a:latin typeface="Arial" panose="020B0604020202020204" pitchFamily="34" charset="0"/>
                <a:cs typeface="Arial" panose="020B0604020202020204" pitchFamily="34" charset="0"/>
              </a:rPr>
              <a:t> slike - slike z vročimi točkami, spominske kartice…) </a:t>
            </a:r>
          </a:p>
          <a:p>
            <a:pPr marL="0" indent="0">
              <a:lnSpc>
                <a:spcPts val="2120"/>
              </a:lnSpc>
              <a:buNone/>
            </a:pPr>
            <a:endParaRPr lang="sl-SI" sz="1600" b="1" dirty="0">
              <a:solidFill>
                <a:srgbClr val="E65A00"/>
              </a:solidFill>
              <a:latin typeface="Arial" panose="020B0604020202020204" pitchFamily="34" charset="0"/>
              <a:cs typeface="Arial" panose="020B0604020202020204" pitchFamily="34" charset="0"/>
            </a:endParaRPr>
          </a:p>
        </p:txBody>
      </p:sp>
      <p:pic>
        <p:nvPicPr>
          <p:cNvPr id="16" name="Slika 15">
            <a:extLst>
              <a:ext uri="{FF2B5EF4-FFF2-40B4-BE49-F238E27FC236}">
                <a16:creationId xmlns:a16="http://schemas.microsoft.com/office/drawing/2014/main" id="{246D0A44-E68F-4502-9E0B-E7327BF04BA9}"/>
              </a:ext>
            </a:extLst>
          </p:cNvPr>
          <p:cNvPicPr/>
          <p:nvPr/>
        </p:nvPicPr>
        <p:blipFill>
          <a:blip r:embed="rId3">
            <a:extLst>
              <a:ext uri="{28A0092B-C50C-407E-A947-70E740481C1C}">
                <a14:useLocalDpi xmlns:a14="http://schemas.microsoft.com/office/drawing/2010/main" val="0"/>
              </a:ext>
            </a:extLst>
          </a:blip>
          <a:stretch>
            <a:fillRect/>
          </a:stretch>
        </p:blipFill>
        <p:spPr>
          <a:xfrm>
            <a:off x="914400" y="1590459"/>
            <a:ext cx="1643930" cy="3312223"/>
          </a:xfrm>
          <a:prstGeom prst="rect">
            <a:avLst/>
          </a:prstGeom>
        </p:spPr>
      </p:pic>
      <p:sp>
        <p:nvSpPr>
          <p:cNvPr id="9" name="Subtitle 2">
            <a:extLst>
              <a:ext uri="{FF2B5EF4-FFF2-40B4-BE49-F238E27FC236}">
                <a16:creationId xmlns:a16="http://schemas.microsoft.com/office/drawing/2014/main" id="{B7B96084-AB08-4609-8D8D-5DE2A2DE372E}"/>
              </a:ext>
            </a:extLst>
          </p:cNvPr>
          <p:cNvSpPr txBox="1">
            <a:spLocks/>
          </p:cNvSpPr>
          <p:nvPr/>
        </p:nvSpPr>
        <p:spPr>
          <a:xfrm>
            <a:off x="6957639" y="1590461"/>
            <a:ext cx="3481903" cy="3312223"/>
          </a:xfrm>
          <a:prstGeom prst="rect">
            <a:avLst/>
          </a:prstGeom>
        </p:spPr>
        <p:txBody>
          <a:bodyPr vert="horz" lIns="91440" tIns="45720" rIns="91440" bIns="45720" numCol="1"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120"/>
              </a:lnSpc>
              <a:buNone/>
            </a:pPr>
            <a:r>
              <a:rPr lang="sl-SI" sz="1600" dirty="0">
                <a:solidFill>
                  <a:srgbClr val="696A6B"/>
                </a:solidFill>
                <a:latin typeface="Arial" panose="020B0604020202020204" pitchFamily="34" charset="0"/>
                <a:cs typeface="Arial" panose="020B0604020202020204" pitchFamily="34" charset="0"/>
              </a:rPr>
              <a:t>Forum - omogoča nadzorovano komunikacijo, podajanje mnenj, splošno obveščanje.</a:t>
            </a:r>
          </a:p>
          <a:p>
            <a:pPr marL="0" indent="0">
              <a:lnSpc>
                <a:spcPts val="2120"/>
              </a:lnSpc>
              <a:buNone/>
            </a:pPr>
            <a:r>
              <a:rPr lang="sl-SI" sz="1600" dirty="0" err="1">
                <a:solidFill>
                  <a:srgbClr val="696A6B"/>
                </a:solidFill>
                <a:latin typeface="Arial" panose="020B0604020202020204" pitchFamily="34" charset="0"/>
                <a:cs typeface="Arial" panose="020B0604020202020204" pitchFamily="34" charset="0"/>
              </a:rPr>
              <a:t>Wiki</a:t>
            </a:r>
            <a:r>
              <a:rPr lang="sl-SI" sz="1600" dirty="0">
                <a:solidFill>
                  <a:srgbClr val="696A6B"/>
                </a:solidFill>
                <a:latin typeface="Arial" panose="020B0604020202020204" pitchFamily="34" charset="0"/>
                <a:cs typeface="Arial" panose="020B0604020202020204" pitchFamily="34" charset="0"/>
              </a:rPr>
              <a:t> - več uporabnikov dodajajo svoja spoznanja v skupni dokument ter sledijo spremembam. Vidno tudi ostalim udeležencem.</a:t>
            </a:r>
          </a:p>
          <a:p>
            <a:pPr marL="0" indent="0">
              <a:lnSpc>
                <a:spcPts val="2120"/>
              </a:lnSpc>
              <a:buNone/>
            </a:pPr>
            <a:r>
              <a:rPr lang="sl-SI" sz="1600" dirty="0">
                <a:solidFill>
                  <a:srgbClr val="696A6B"/>
                </a:solidFill>
                <a:latin typeface="Arial" panose="020B0604020202020204" pitchFamily="34" charset="0"/>
                <a:cs typeface="Arial" panose="020B0604020202020204" pitchFamily="34" charset="0"/>
              </a:rPr>
              <a:t>Delavnica - učenci si lahko med seboj ocenjujejo izdelke.</a:t>
            </a:r>
          </a:p>
          <a:p>
            <a:pPr marL="0" indent="0">
              <a:lnSpc>
                <a:spcPts val="2120"/>
              </a:lnSpc>
              <a:buNone/>
            </a:pPr>
            <a:r>
              <a:rPr lang="sl-SI" sz="1600" dirty="0">
                <a:solidFill>
                  <a:srgbClr val="696A6B"/>
                </a:solidFill>
                <a:latin typeface="Arial" panose="020B0604020202020204" pitchFamily="34" charset="0"/>
                <a:cs typeface="Arial" panose="020B0604020202020204" pitchFamily="34" charset="0"/>
              </a:rPr>
              <a:t>Slovar - učenci sami razložijo pojme</a:t>
            </a:r>
            <a:endParaRPr lang="en-US" sz="1600" dirty="0">
              <a:solidFill>
                <a:srgbClr val="696A6B"/>
              </a:solidFill>
              <a:latin typeface="Arial" panose="020B0604020202020204" pitchFamily="34" charset="0"/>
              <a:cs typeface="Arial" panose="020B0604020202020204" pitchFamily="34" charset="0"/>
            </a:endParaRPr>
          </a:p>
        </p:txBody>
      </p:sp>
      <p:sp>
        <p:nvSpPr>
          <p:cNvPr id="10" name="Subtitle 2">
            <a:extLst>
              <a:ext uri="{FF2B5EF4-FFF2-40B4-BE49-F238E27FC236}">
                <a16:creationId xmlns:a16="http://schemas.microsoft.com/office/drawing/2014/main" id="{ED44FEAE-CCBC-438E-8B96-AF1E654EA34A}"/>
              </a:ext>
            </a:extLst>
          </p:cNvPr>
          <p:cNvSpPr txBox="1">
            <a:spLocks/>
          </p:cNvSpPr>
          <p:nvPr/>
        </p:nvSpPr>
        <p:spPr>
          <a:xfrm>
            <a:off x="6957639" y="2202378"/>
            <a:ext cx="3481903" cy="2088388"/>
          </a:xfrm>
          <a:prstGeom prst="rect">
            <a:avLst/>
          </a:prstGeom>
        </p:spPr>
        <p:txBody>
          <a:bodyPr vert="horz" lIns="91440" tIns="45720" rIns="91440" bIns="45720" numCol="1"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sl-SI" sz="1600" dirty="0">
                <a:solidFill>
                  <a:srgbClr val="696A6B"/>
                </a:solidFill>
                <a:latin typeface="Arial" panose="020B0604020202020204" pitchFamily="34" charset="0"/>
                <a:cs typeface="Arial" panose="020B0604020202020204" pitchFamily="34" charset="0"/>
              </a:rPr>
              <a:t>Kvizi – učitelj lahko sestavi različne tipe vprašanj, udeležencem prikažejo tudi v naključni razporeditvi, statistika reševanja, pregled nad delom učencev. </a:t>
            </a:r>
          </a:p>
          <a:p>
            <a:pPr marL="0" indent="0">
              <a:buNone/>
            </a:pPr>
            <a:r>
              <a:rPr lang="sl-SI" sz="1600" dirty="0">
                <a:solidFill>
                  <a:srgbClr val="696A6B"/>
                </a:solidFill>
                <a:latin typeface="Arial" panose="020B0604020202020204" pitchFamily="34" charset="0"/>
                <a:cs typeface="Arial" panose="020B0604020202020204" pitchFamily="34" charset="0"/>
              </a:rPr>
              <a:t>Naloga - oddaja izdelkov učencev, za sodelovalno delo uporaba Office 365 in oddaja dokumenta v SU.</a:t>
            </a:r>
          </a:p>
        </p:txBody>
      </p:sp>
      <p:sp>
        <p:nvSpPr>
          <p:cNvPr id="11" name="Subtitle 2">
            <a:extLst>
              <a:ext uri="{FF2B5EF4-FFF2-40B4-BE49-F238E27FC236}">
                <a16:creationId xmlns:a16="http://schemas.microsoft.com/office/drawing/2014/main" id="{C53A9BFD-D4AE-4F33-9081-3FC7248FBFD2}"/>
              </a:ext>
            </a:extLst>
          </p:cNvPr>
          <p:cNvSpPr txBox="1">
            <a:spLocks/>
          </p:cNvSpPr>
          <p:nvPr/>
        </p:nvSpPr>
        <p:spPr>
          <a:xfrm>
            <a:off x="6957639" y="2419916"/>
            <a:ext cx="3481903" cy="978341"/>
          </a:xfrm>
          <a:prstGeom prst="rect">
            <a:avLst/>
          </a:prstGeom>
        </p:spPr>
        <p:txBody>
          <a:bodyPr vert="horz" lIns="91440" tIns="45720" rIns="91440" bIns="45720" numCol="1"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120"/>
              </a:lnSpc>
              <a:buNone/>
            </a:pPr>
            <a:r>
              <a:rPr lang="sl-SI" sz="1600" dirty="0">
                <a:solidFill>
                  <a:srgbClr val="696A6B"/>
                </a:solidFill>
                <a:latin typeface="Arial" panose="020B0604020202020204" pitchFamily="34" charset="0"/>
                <a:cs typeface="Arial" panose="020B0604020202020204" pitchFamily="34" charset="0"/>
              </a:rPr>
              <a:t>Predlog lažje osvajanje snovi: vtičnik </a:t>
            </a:r>
            <a:r>
              <a:rPr lang="sl-SI" sz="1600" b="1" dirty="0">
                <a:solidFill>
                  <a:srgbClr val="E65A00"/>
                </a:solidFill>
                <a:latin typeface="Arial" panose="020B0604020202020204" pitchFamily="34" charset="0"/>
                <a:cs typeface="Arial" panose="020B0604020202020204" pitchFamily="34" charset="0"/>
              </a:rPr>
              <a:t>H5P</a:t>
            </a:r>
            <a:r>
              <a:rPr lang="sl-SI" sz="1600" dirty="0">
                <a:solidFill>
                  <a:srgbClr val="696A6B"/>
                </a:solidFill>
                <a:latin typeface="Arial" panose="020B0604020202020204" pitchFamily="34" charset="0"/>
                <a:cs typeface="Arial" panose="020B0604020202020204" pitchFamily="34" charset="0"/>
              </a:rPr>
              <a:t>, izdelava interaktivnega videa, prosojnice… iger.</a:t>
            </a:r>
          </a:p>
        </p:txBody>
      </p:sp>
    </p:spTree>
    <p:extLst>
      <p:ext uri="{BB962C8B-B14F-4D97-AF65-F5344CB8AC3E}">
        <p14:creationId xmlns:p14="http://schemas.microsoft.com/office/powerpoint/2010/main" val="775979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9"/>
                                        </p:tgtEl>
                                      </p:cBhvr>
                                    </p:animEffect>
                                    <p:set>
                                      <p:cBhvr>
                                        <p:cTn id="12" dur="1" fill="hold">
                                          <p:stCondLst>
                                            <p:cond delay="499"/>
                                          </p:stCondLst>
                                        </p:cTn>
                                        <p:tgtEl>
                                          <p:spTgt spid="9"/>
                                        </p:tgtEl>
                                        <p:attrNameLst>
                                          <p:attrName>style.visibility</p:attrName>
                                        </p:attrNameLst>
                                      </p:cBhvr>
                                      <p:to>
                                        <p:strVal val="hidden"/>
                                      </p:to>
                                    </p:set>
                                  </p:childTnLst>
                                </p:cTn>
                              </p:par>
                              <p:par>
                                <p:cTn id="13" presetID="10"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1" nodeType="clickEffect">
                                  <p:stCondLst>
                                    <p:cond delay="0"/>
                                  </p:stCondLst>
                                  <p:childTnLst>
                                    <p:animEffect transition="out" filter="fade">
                                      <p:cBhvr>
                                        <p:cTn id="19" dur="500"/>
                                        <p:tgtEl>
                                          <p:spTgt spid="10"/>
                                        </p:tgtEl>
                                      </p:cBhvr>
                                    </p:animEffect>
                                    <p:set>
                                      <p:cBhvr>
                                        <p:cTn id="20" dur="1" fill="hold">
                                          <p:stCondLst>
                                            <p:cond delay="499"/>
                                          </p:stCondLst>
                                        </p:cTn>
                                        <p:tgtEl>
                                          <p:spTgt spid="10"/>
                                        </p:tgtEl>
                                        <p:attrNameLst>
                                          <p:attrName>style.visibility</p:attrName>
                                        </p:attrNameLst>
                                      </p:cBhvr>
                                      <p:to>
                                        <p:strVal val="hidden"/>
                                      </p:to>
                                    </p:set>
                                  </p:childTnLst>
                                </p:cTn>
                              </p:par>
                              <p:par>
                                <p:cTn id="21" presetID="10"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10" grpId="0"/>
      <p:bldP spid="10" grpId="1"/>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2532F7-6853-EE43-81AB-01933527C976}"/>
              </a:ext>
            </a:extLst>
          </p:cNvPr>
          <p:cNvSpPr txBox="1">
            <a:spLocks/>
          </p:cNvSpPr>
          <p:nvPr/>
        </p:nvSpPr>
        <p:spPr>
          <a:xfrm>
            <a:off x="914400" y="626165"/>
            <a:ext cx="10237304" cy="1212574"/>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ts val="3500"/>
              </a:lnSpc>
            </a:pPr>
            <a:r>
              <a:rPr lang="sl-SI" sz="3000" b="1" dirty="0">
                <a:solidFill>
                  <a:srgbClr val="696A6B"/>
                </a:solidFill>
                <a:latin typeface="Arial"/>
                <a:cs typeface="Arial"/>
              </a:rPr>
              <a:t>Pričetek pouka</a:t>
            </a:r>
            <a:endParaRPr lang="sl-SI" dirty="0"/>
          </a:p>
        </p:txBody>
      </p:sp>
      <p:sp>
        <p:nvSpPr>
          <p:cNvPr id="4" name="Subtitle 2">
            <a:extLst>
              <a:ext uri="{FF2B5EF4-FFF2-40B4-BE49-F238E27FC236}">
                <a16:creationId xmlns:a16="http://schemas.microsoft.com/office/drawing/2014/main" id="{79B29558-ADF8-1341-943E-B259AA01E14E}"/>
              </a:ext>
            </a:extLst>
          </p:cNvPr>
          <p:cNvSpPr txBox="1">
            <a:spLocks/>
          </p:cNvSpPr>
          <p:nvPr/>
        </p:nvSpPr>
        <p:spPr>
          <a:xfrm>
            <a:off x="983974" y="6440557"/>
            <a:ext cx="9392478" cy="228600"/>
          </a:xfrm>
          <a:prstGeom prst="rect">
            <a:avLst/>
          </a:prstGeom>
        </p:spPr>
        <p:txBody>
          <a:bodyPr vert="horz" lIns="91440" tIns="45720" rIns="91440" bIns="45720" rtlCol="0" anchor="b">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1100">
                <a:solidFill>
                  <a:srgbClr val="696A6B"/>
                </a:solidFill>
                <a:latin typeface="Arial"/>
                <a:cs typeface="Arial"/>
              </a:rPr>
              <a:t>Kako pripraviti šolo na izobraževanje na daljavo</a:t>
            </a:r>
            <a:endParaRPr lang="sl-SI"/>
          </a:p>
        </p:txBody>
      </p:sp>
      <p:pic>
        <p:nvPicPr>
          <p:cNvPr id="6" name="Slika 4" descr="Slika, ki vsebuje besede risba&#10;&#10;Opis je samodejno ustvarjen">
            <a:extLst>
              <a:ext uri="{FF2B5EF4-FFF2-40B4-BE49-F238E27FC236}">
                <a16:creationId xmlns:a16="http://schemas.microsoft.com/office/drawing/2014/main" id="{AEAD4FD0-8100-44DF-81A2-0FF18444FD04}"/>
              </a:ext>
            </a:extLst>
          </p:cNvPr>
          <p:cNvPicPr>
            <a:picLocks noChangeAspect="1"/>
          </p:cNvPicPr>
          <p:nvPr/>
        </p:nvPicPr>
        <p:blipFill>
          <a:blip r:embed="rId2"/>
          <a:stretch>
            <a:fillRect/>
          </a:stretch>
        </p:blipFill>
        <p:spPr>
          <a:xfrm>
            <a:off x="9727663" y="6357402"/>
            <a:ext cx="555830" cy="397169"/>
          </a:xfrm>
          <a:prstGeom prst="rect">
            <a:avLst/>
          </a:prstGeom>
        </p:spPr>
      </p:pic>
      <p:sp>
        <p:nvSpPr>
          <p:cNvPr id="8" name="Subtitle 2">
            <a:extLst>
              <a:ext uri="{FF2B5EF4-FFF2-40B4-BE49-F238E27FC236}">
                <a16:creationId xmlns:a16="http://schemas.microsoft.com/office/drawing/2014/main" id="{A3D591E9-F83C-4095-BFB5-3768F73AD57B}"/>
              </a:ext>
            </a:extLst>
          </p:cNvPr>
          <p:cNvSpPr txBox="1">
            <a:spLocks/>
          </p:cNvSpPr>
          <p:nvPr/>
        </p:nvSpPr>
        <p:spPr>
          <a:xfrm>
            <a:off x="2242665" y="1655316"/>
            <a:ext cx="6875095" cy="4853398"/>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120"/>
              </a:lnSpc>
              <a:buNone/>
            </a:pPr>
            <a:r>
              <a:rPr lang="sl-SI" sz="1600" b="1" dirty="0">
                <a:solidFill>
                  <a:srgbClr val="E65A00"/>
                </a:solidFill>
                <a:latin typeface="Arial" panose="020B0604020202020204" pitchFamily="34" charset="0"/>
                <a:cs typeface="Arial" panose="020B0604020202020204" pitchFamily="34" charset="0"/>
              </a:rPr>
              <a:t>Pred pričetkom dela mora učitelj preveriti IKT kompetence učenca.</a:t>
            </a:r>
          </a:p>
          <a:p>
            <a:pPr marL="0" indent="0">
              <a:lnSpc>
                <a:spcPts val="2120"/>
              </a:lnSpc>
              <a:buNone/>
            </a:pPr>
            <a:r>
              <a:rPr lang="sl-SI" sz="1600" dirty="0">
                <a:solidFill>
                  <a:srgbClr val="696A6B"/>
                </a:solidFill>
                <a:latin typeface="Arial" panose="020B0604020202020204" pitchFamily="34" charset="0"/>
                <a:cs typeface="Arial" panose="020B0604020202020204" pitchFamily="34" charset="0"/>
              </a:rPr>
              <a:t>Učitelj poda jasna, konkretna navodila in učence vodi pri njihovem delu, sprotno preverja njihovo delo, povratne informacije, Manj je več.</a:t>
            </a:r>
          </a:p>
          <a:p>
            <a:pPr marL="0" indent="0">
              <a:lnSpc>
                <a:spcPts val="2120"/>
              </a:lnSpc>
              <a:buNone/>
            </a:pPr>
            <a:r>
              <a:rPr lang="sl-SI" sz="1600" dirty="0">
                <a:solidFill>
                  <a:srgbClr val="696A6B"/>
                </a:solidFill>
                <a:latin typeface="Arial" panose="020B0604020202020204" pitchFamily="34" charset="0"/>
                <a:cs typeface="Arial" panose="020B0604020202020204" pitchFamily="34" charset="0"/>
              </a:rPr>
              <a:t>Nekateri učenci težje delajo z besednim materialom, ne znajo uporabljati različnih učnih virov, težje izluščijo bistvo. Predlog: posnetek razlage.</a:t>
            </a:r>
          </a:p>
          <a:p>
            <a:pPr marL="0" indent="0">
              <a:buNone/>
            </a:pPr>
            <a:r>
              <a:rPr lang="sl-SI" sz="1600" dirty="0">
                <a:solidFill>
                  <a:srgbClr val="696A6B"/>
                </a:solidFill>
                <a:latin typeface="Arial" panose="020B0604020202020204" pitchFamily="34" charset="0"/>
                <a:cs typeface="Arial" panose="020B0604020202020204" pitchFamily="34" charset="0"/>
              </a:rPr>
              <a:t>Preverite, ali so vsi učenci vpisani v predmet. Če ne ročno vpišite. Vsak učenec mora biti vpisan v vse svoje predmete. Vpisanim učencem lahko spremljate tudi vse aktivnosti učenca. </a:t>
            </a:r>
          </a:p>
          <a:p>
            <a:pPr marL="0" indent="0">
              <a:buNone/>
            </a:pPr>
            <a:r>
              <a:rPr lang="sl-SI" sz="1600" dirty="0">
                <a:solidFill>
                  <a:srgbClr val="696A6B"/>
                </a:solidFill>
                <a:latin typeface="Arial" panose="020B0604020202020204" pitchFamily="34" charset="0"/>
                <a:cs typeface="Arial" panose="020B0604020202020204" pitchFamily="34" charset="0"/>
              </a:rPr>
              <a:t>Preverite veljavnost elektronskega naslova (učenci brez e-naslova ga morajo ob vpisu vnesti).</a:t>
            </a:r>
          </a:p>
          <a:p>
            <a:pPr marL="0" indent="0">
              <a:buNone/>
            </a:pPr>
            <a:r>
              <a:rPr lang="sl-SI" sz="1600" dirty="0">
                <a:solidFill>
                  <a:srgbClr val="696A6B"/>
                </a:solidFill>
                <a:latin typeface="Arial" panose="020B0604020202020204" pitchFamily="34" charset="0"/>
                <a:cs typeface="Arial" panose="020B0604020202020204" pitchFamily="34" charset="0"/>
              </a:rPr>
              <a:t>Kreira se Forum ali drug kanal za podajanje informacij in določi prisilno naročnino za učence.</a:t>
            </a:r>
          </a:p>
          <a:p>
            <a:pPr marL="0" indent="0">
              <a:buNone/>
            </a:pPr>
            <a:r>
              <a:rPr lang="sl-SI" sz="1600" dirty="0">
                <a:solidFill>
                  <a:srgbClr val="696A6B"/>
                </a:solidFill>
                <a:latin typeface="Arial" panose="020B0604020202020204" pitchFamily="34" charset="0"/>
                <a:cs typeface="Arial" panose="020B0604020202020204" pitchFamily="34" charset="0"/>
              </a:rPr>
              <a:t>Objavijo se navodila za delo pri predmetu in v spletni učilnici.</a:t>
            </a:r>
          </a:p>
        </p:txBody>
      </p:sp>
    </p:spTree>
    <p:extLst>
      <p:ext uri="{BB962C8B-B14F-4D97-AF65-F5344CB8AC3E}">
        <p14:creationId xmlns:p14="http://schemas.microsoft.com/office/powerpoint/2010/main" val="40502108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2532F7-6853-EE43-81AB-01933527C976}"/>
              </a:ext>
            </a:extLst>
          </p:cNvPr>
          <p:cNvSpPr txBox="1">
            <a:spLocks/>
          </p:cNvSpPr>
          <p:nvPr/>
        </p:nvSpPr>
        <p:spPr>
          <a:xfrm>
            <a:off x="914400" y="626165"/>
            <a:ext cx="10237304" cy="1212574"/>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ts val="3500"/>
              </a:lnSpc>
            </a:pPr>
            <a:r>
              <a:rPr lang="sl-SI" sz="3000" b="1" dirty="0">
                <a:solidFill>
                  <a:srgbClr val="696A6B"/>
                </a:solidFill>
                <a:latin typeface="Arial"/>
                <a:cs typeface="Arial"/>
              </a:rPr>
              <a:t>Podajanje snovi</a:t>
            </a:r>
          </a:p>
        </p:txBody>
      </p:sp>
      <p:sp>
        <p:nvSpPr>
          <p:cNvPr id="4" name="Subtitle 2">
            <a:extLst>
              <a:ext uri="{FF2B5EF4-FFF2-40B4-BE49-F238E27FC236}">
                <a16:creationId xmlns:a16="http://schemas.microsoft.com/office/drawing/2014/main" id="{79B29558-ADF8-1341-943E-B259AA01E14E}"/>
              </a:ext>
            </a:extLst>
          </p:cNvPr>
          <p:cNvSpPr txBox="1">
            <a:spLocks/>
          </p:cNvSpPr>
          <p:nvPr/>
        </p:nvSpPr>
        <p:spPr>
          <a:xfrm>
            <a:off x="983974" y="6440557"/>
            <a:ext cx="9392478" cy="228600"/>
          </a:xfrm>
          <a:prstGeom prst="rect">
            <a:avLst/>
          </a:prstGeom>
        </p:spPr>
        <p:txBody>
          <a:bodyPr vert="horz" lIns="91440" tIns="45720" rIns="91440" bIns="45720" rtlCol="0" anchor="b">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1100">
                <a:solidFill>
                  <a:srgbClr val="696A6B"/>
                </a:solidFill>
                <a:latin typeface="Arial"/>
                <a:cs typeface="Arial"/>
              </a:rPr>
              <a:t>Kako pripraviti šolo na izobraževanje na daljavo</a:t>
            </a:r>
            <a:endParaRPr lang="sl-SI"/>
          </a:p>
        </p:txBody>
      </p:sp>
      <p:pic>
        <p:nvPicPr>
          <p:cNvPr id="6" name="Slika 4" descr="Slika, ki vsebuje besede risba&#10;&#10;Opis je samodejno ustvarjen">
            <a:extLst>
              <a:ext uri="{FF2B5EF4-FFF2-40B4-BE49-F238E27FC236}">
                <a16:creationId xmlns:a16="http://schemas.microsoft.com/office/drawing/2014/main" id="{AEAD4FD0-8100-44DF-81A2-0FF18444FD04}"/>
              </a:ext>
            </a:extLst>
          </p:cNvPr>
          <p:cNvPicPr>
            <a:picLocks noChangeAspect="1"/>
          </p:cNvPicPr>
          <p:nvPr/>
        </p:nvPicPr>
        <p:blipFill>
          <a:blip r:embed="rId3"/>
          <a:stretch>
            <a:fillRect/>
          </a:stretch>
        </p:blipFill>
        <p:spPr>
          <a:xfrm>
            <a:off x="9727663" y="6357402"/>
            <a:ext cx="555830" cy="397169"/>
          </a:xfrm>
          <a:prstGeom prst="rect">
            <a:avLst/>
          </a:prstGeom>
        </p:spPr>
      </p:pic>
      <p:sp>
        <p:nvSpPr>
          <p:cNvPr id="7" name="Subtitle 2">
            <a:extLst>
              <a:ext uri="{FF2B5EF4-FFF2-40B4-BE49-F238E27FC236}">
                <a16:creationId xmlns:a16="http://schemas.microsoft.com/office/drawing/2014/main" id="{E427C342-FAA0-44BA-91F9-82A4AECB19EE}"/>
              </a:ext>
            </a:extLst>
          </p:cNvPr>
          <p:cNvSpPr txBox="1">
            <a:spLocks/>
          </p:cNvSpPr>
          <p:nvPr/>
        </p:nvSpPr>
        <p:spPr>
          <a:xfrm>
            <a:off x="914400" y="1218766"/>
            <a:ext cx="4761392" cy="2863418"/>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120"/>
              </a:lnSpc>
              <a:buNone/>
            </a:pPr>
            <a:r>
              <a:rPr lang="sl-SI" sz="1600" dirty="0">
                <a:solidFill>
                  <a:srgbClr val="E65A00"/>
                </a:solidFill>
                <a:latin typeface="Arial" panose="020B0604020202020204" pitchFamily="34" charset="0"/>
                <a:cs typeface="Arial" panose="020B0604020202020204" pitchFamily="34" charset="0"/>
              </a:rPr>
              <a:t>Gradiva</a:t>
            </a:r>
          </a:p>
          <a:p>
            <a:pPr marL="0" indent="0">
              <a:lnSpc>
                <a:spcPts val="2120"/>
              </a:lnSpc>
              <a:buNone/>
            </a:pPr>
            <a:r>
              <a:rPr lang="sl-SI" sz="1600" dirty="0">
                <a:solidFill>
                  <a:srgbClr val="696A6B"/>
                </a:solidFill>
                <a:latin typeface="Arial" panose="020B0604020202020204" pitchFamily="34" charset="0"/>
                <a:cs typeface="Arial" panose="020B0604020202020204" pitchFamily="34" charset="0"/>
              </a:rPr>
              <a:t>Sestavljena tako, da učenci ne potrebujejo tiskalnika.</a:t>
            </a:r>
          </a:p>
          <a:p>
            <a:pPr marL="0" indent="0">
              <a:lnSpc>
                <a:spcPts val="2120"/>
              </a:lnSpc>
              <a:buNone/>
            </a:pPr>
            <a:r>
              <a:rPr lang="sl-SI" sz="1600" dirty="0">
                <a:solidFill>
                  <a:srgbClr val="696A6B"/>
                </a:solidFill>
                <a:latin typeface="Arial" panose="020B0604020202020204" pitchFamily="34" charset="0"/>
                <a:cs typeface="Arial" panose="020B0604020202020204" pitchFamily="34" charset="0"/>
              </a:rPr>
              <a:t>Enosmerna „tiskana“ gradiva, interaktivna gradiva, gradiva za sodelovalno delo.</a:t>
            </a:r>
          </a:p>
          <a:p>
            <a:pPr marL="0" indent="0">
              <a:lnSpc>
                <a:spcPts val="2120"/>
              </a:lnSpc>
              <a:buNone/>
            </a:pPr>
            <a:r>
              <a:rPr lang="sl-SI" sz="1600" dirty="0">
                <a:solidFill>
                  <a:srgbClr val="696A6B"/>
                </a:solidFill>
                <a:latin typeface="Arial" panose="020B0604020202020204" pitchFamily="34" charset="0"/>
                <a:cs typeface="Arial" panose="020B0604020202020204" pitchFamily="34" charset="0"/>
              </a:rPr>
              <a:t>Gradiva ostanejo učencem tudi po zaključku pouka.</a:t>
            </a:r>
          </a:p>
        </p:txBody>
      </p:sp>
      <p:sp>
        <p:nvSpPr>
          <p:cNvPr id="8" name="Subtitle 2">
            <a:extLst>
              <a:ext uri="{FF2B5EF4-FFF2-40B4-BE49-F238E27FC236}">
                <a16:creationId xmlns:a16="http://schemas.microsoft.com/office/drawing/2014/main" id="{E29CC80C-DE95-4788-A333-6BD7BB1E096A}"/>
              </a:ext>
            </a:extLst>
          </p:cNvPr>
          <p:cNvSpPr txBox="1">
            <a:spLocks/>
          </p:cNvSpPr>
          <p:nvPr/>
        </p:nvSpPr>
        <p:spPr>
          <a:xfrm>
            <a:off x="6016528" y="1222817"/>
            <a:ext cx="4635494" cy="2980733"/>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120"/>
              </a:lnSpc>
              <a:buNone/>
            </a:pPr>
            <a:r>
              <a:rPr lang="sl-SI" sz="1600" dirty="0">
                <a:solidFill>
                  <a:srgbClr val="E65A00"/>
                </a:solidFill>
                <a:latin typeface="Arial" panose="020B0604020202020204" pitchFamily="34" charset="0"/>
                <a:cs typeface="Arial" panose="020B0604020202020204" pitchFamily="34" charset="0"/>
              </a:rPr>
              <a:t>„Tiskana“ gradiva</a:t>
            </a:r>
          </a:p>
          <a:p>
            <a:r>
              <a:rPr lang="sl-SI" sz="1600" dirty="0">
                <a:solidFill>
                  <a:srgbClr val="696A6B"/>
                </a:solidFill>
                <a:latin typeface="Arial" panose="020B0604020202020204" pitchFamily="34" charset="0"/>
                <a:cs typeface="Arial" panose="020B0604020202020204" pitchFamily="34" charset="0"/>
              </a:rPr>
              <a:t>Knjiga (več poglavij/podpoglavij)</a:t>
            </a:r>
          </a:p>
          <a:p>
            <a:r>
              <a:rPr lang="sl-SI" sz="1600" dirty="0">
                <a:solidFill>
                  <a:srgbClr val="696A6B"/>
                </a:solidFill>
                <a:latin typeface="Arial" panose="020B0604020202020204" pitchFamily="34" charset="0"/>
                <a:cs typeface="Arial" panose="020B0604020202020204" pitchFamily="34" charset="0"/>
              </a:rPr>
              <a:t>Stran, kjer lahko celo snov vpišete (prilepite), vstavite slike, povezave na zunanje strani, YouTube oziroma Arnes video filme, … na koncu pa lahko po potrebi še dodate datoteko. </a:t>
            </a:r>
          </a:p>
          <a:p>
            <a:r>
              <a:rPr lang="sl-SI" sz="1600" dirty="0">
                <a:solidFill>
                  <a:srgbClr val="696A6B"/>
                </a:solidFill>
                <a:latin typeface="Arial" panose="020B0604020202020204" pitchFamily="34" charset="0"/>
                <a:cs typeface="Arial" panose="020B0604020202020204" pitchFamily="34" charset="0"/>
              </a:rPr>
              <a:t>Vir, dodajanje samo datoteke ali spletne povezave. Datoteke MORAJO biti v PDF.</a:t>
            </a:r>
          </a:p>
          <a:p>
            <a:r>
              <a:rPr lang="sl-SI" sz="1600" dirty="0">
                <a:solidFill>
                  <a:srgbClr val="696A6B"/>
                </a:solidFill>
                <a:latin typeface="Arial" panose="020B0604020202020204" pitchFamily="34" charset="0"/>
                <a:cs typeface="Arial" panose="020B0604020202020204" pitchFamily="34" charset="0"/>
              </a:rPr>
              <a:t>Tiskano gradivo naj ne bodo klasični učni listi. Raje uporabite kvize ali H5P vtičnik.</a:t>
            </a:r>
          </a:p>
        </p:txBody>
      </p:sp>
      <p:sp>
        <p:nvSpPr>
          <p:cNvPr id="9" name="Subtitle 2">
            <a:extLst>
              <a:ext uri="{FF2B5EF4-FFF2-40B4-BE49-F238E27FC236}">
                <a16:creationId xmlns:a16="http://schemas.microsoft.com/office/drawing/2014/main" id="{092B4644-E552-4F72-94F0-6B9AE1F40B5A}"/>
              </a:ext>
            </a:extLst>
          </p:cNvPr>
          <p:cNvSpPr txBox="1">
            <a:spLocks/>
          </p:cNvSpPr>
          <p:nvPr/>
        </p:nvSpPr>
        <p:spPr>
          <a:xfrm>
            <a:off x="6016528" y="2478174"/>
            <a:ext cx="4635494" cy="2569796"/>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120"/>
              </a:lnSpc>
              <a:buNone/>
            </a:pPr>
            <a:r>
              <a:rPr lang="sl-SI" sz="1600" dirty="0">
                <a:solidFill>
                  <a:srgbClr val="E65A00"/>
                </a:solidFill>
                <a:latin typeface="Arial" panose="020B0604020202020204" pitchFamily="34" charset="0"/>
                <a:cs typeface="Arial" panose="020B0604020202020204" pitchFamily="34" charset="0"/>
              </a:rPr>
              <a:t>Prosojnice</a:t>
            </a:r>
          </a:p>
          <a:p>
            <a:pPr>
              <a:lnSpc>
                <a:spcPts val="2120"/>
              </a:lnSpc>
            </a:pPr>
            <a:r>
              <a:rPr lang="sl-SI" sz="1600" dirty="0">
                <a:solidFill>
                  <a:srgbClr val="696A6B"/>
                </a:solidFill>
                <a:latin typeface="Arial" panose="020B0604020202020204" pitchFamily="34" charset="0"/>
                <a:cs typeface="Arial" panose="020B0604020202020204" pitchFamily="34" charset="0"/>
              </a:rPr>
              <a:t>MS PowerPoint kot Vir ali Stran. Preverite, sama odvija oziroma ali pomočjo učenčeve interakcije.</a:t>
            </a:r>
          </a:p>
          <a:p>
            <a:pPr>
              <a:lnSpc>
                <a:spcPts val="2120"/>
              </a:lnSpc>
            </a:pPr>
            <a:r>
              <a:rPr lang="sl-SI" sz="1600" dirty="0">
                <a:solidFill>
                  <a:srgbClr val="696A6B"/>
                </a:solidFill>
                <a:latin typeface="Arial" panose="020B0604020202020204" pitchFamily="34" charset="0"/>
                <a:cs typeface="Arial" panose="020B0604020202020204" pitchFamily="34" charset="0"/>
              </a:rPr>
              <a:t>H5P – </a:t>
            </a:r>
            <a:r>
              <a:rPr lang="sl-SI" sz="1600" dirty="0" err="1">
                <a:solidFill>
                  <a:srgbClr val="696A6B"/>
                </a:solidFill>
                <a:latin typeface="Arial" panose="020B0604020202020204" pitchFamily="34" charset="0"/>
                <a:cs typeface="Arial" panose="020B0604020202020204" pitchFamily="34" charset="0"/>
              </a:rPr>
              <a:t>Interactive</a:t>
            </a:r>
            <a:r>
              <a:rPr lang="sl-SI" sz="1600" dirty="0">
                <a:solidFill>
                  <a:srgbClr val="696A6B"/>
                </a:solidFill>
                <a:latin typeface="Arial" panose="020B0604020202020204" pitchFamily="34" charset="0"/>
                <a:cs typeface="Arial" panose="020B0604020202020204" pitchFamily="34" charset="0"/>
              </a:rPr>
              <a:t> video ali </a:t>
            </a:r>
            <a:r>
              <a:rPr lang="sl-SI" sz="1600" dirty="0" err="1">
                <a:solidFill>
                  <a:srgbClr val="696A6B"/>
                </a:solidFill>
                <a:latin typeface="Arial" panose="020B0604020202020204" pitchFamily="34" charset="0"/>
                <a:cs typeface="Arial" panose="020B0604020202020204" pitchFamily="34" charset="0"/>
              </a:rPr>
              <a:t>Course</a:t>
            </a:r>
            <a:r>
              <a:rPr lang="sl-SI" sz="1600" dirty="0">
                <a:solidFill>
                  <a:srgbClr val="696A6B"/>
                </a:solidFill>
                <a:latin typeface="Arial" panose="020B0604020202020204" pitchFamily="34" charset="0"/>
                <a:cs typeface="Arial" panose="020B0604020202020204" pitchFamily="34" charset="0"/>
              </a:rPr>
              <a:t> </a:t>
            </a:r>
            <a:r>
              <a:rPr lang="sl-SI" sz="1600" dirty="0" err="1">
                <a:solidFill>
                  <a:srgbClr val="696A6B"/>
                </a:solidFill>
                <a:latin typeface="Arial" panose="020B0604020202020204" pitchFamily="34" charset="0"/>
                <a:cs typeface="Arial" panose="020B0604020202020204" pitchFamily="34" charset="0"/>
              </a:rPr>
              <a:t>presentation</a:t>
            </a:r>
            <a:r>
              <a:rPr lang="sl-SI" sz="1600" dirty="0">
                <a:solidFill>
                  <a:srgbClr val="696A6B"/>
                </a:solidFill>
                <a:latin typeface="Arial" panose="020B0604020202020204" pitchFamily="34" charset="0"/>
                <a:cs typeface="Arial" panose="020B0604020202020204" pitchFamily="34" charset="0"/>
              </a:rPr>
              <a:t>. Pri obravnavi snovi, z vmesnimi vprašanji preverjamo, ali so razumeli/osvojili snov. Omogoča vrnitev na ponovitev snovi.</a:t>
            </a:r>
          </a:p>
        </p:txBody>
      </p:sp>
      <p:sp>
        <p:nvSpPr>
          <p:cNvPr id="10" name="Subtitle 2">
            <a:extLst>
              <a:ext uri="{FF2B5EF4-FFF2-40B4-BE49-F238E27FC236}">
                <a16:creationId xmlns:a16="http://schemas.microsoft.com/office/drawing/2014/main" id="{4226115C-FB99-4676-BB15-B25D3DCD6A56}"/>
              </a:ext>
            </a:extLst>
          </p:cNvPr>
          <p:cNvSpPr txBox="1">
            <a:spLocks/>
          </p:cNvSpPr>
          <p:nvPr/>
        </p:nvSpPr>
        <p:spPr>
          <a:xfrm>
            <a:off x="6033052" y="1911063"/>
            <a:ext cx="4635494" cy="1720280"/>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120"/>
              </a:lnSpc>
              <a:buNone/>
            </a:pPr>
            <a:r>
              <a:rPr lang="sl-SI" sz="1600" dirty="0">
                <a:solidFill>
                  <a:srgbClr val="E65A00"/>
                </a:solidFill>
                <a:latin typeface="Arial" panose="020B0604020202020204" pitchFamily="34" charset="0"/>
                <a:cs typeface="Arial" panose="020B0604020202020204" pitchFamily="34" charset="0"/>
              </a:rPr>
              <a:t>Spletne povezave in video posnetki</a:t>
            </a:r>
          </a:p>
          <a:p>
            <a:r>
              <a:rPr lang="sl-SI" sz="1600" dirty="0">
                <a:solidFill>
                  <a:srgbClr val="696A6B"/>
                </a:solidFill>
                <a:latin typeface="Arial" panose="020B0604020202020204" pitchFamily="34" charset="0"/>
                <a:cs typeface="Arial" panose="020B0604020202020204" pitchFamily="34" charset="0"/>
              </a:rPr>
              <a:t>Objavijo kot Vir -&gt; Url.</a:t>
            </a:r>
          </a:p>
          <a:p>
            <a:r>
              <a:rPr lang="sl-SI" sz="1600" dirty="0">
                <a:solidFill>
                  <a:srgbClr val="696A6B"/>
                </a:solidFill>
                <a:latin typeface="Arial" panose="020B0604020202020204" pitchFamily="34" charset="0"/>
                <a:cs typeface="Arial" panose="020B0604020202020204" pitchFamily="34" charset="0"/>
              </a:rPr>
              <a:t>Pri samostojni vstavitvi se vprašajte, ali je smiselno. Morda smiselno vključiti v samo snov (Stran, Knjiga, Prosojnice).</a:t>
            </a:r>
          </a:p>
        </p:txBody>
      </p:sp>
      <p:sp>
        <p:nvSpPr>
          <p:cNvPr id="11" name="Subtitle 2">
            <a:extLst>
              <a:ext uri="{FF2B5EF4-FFF2-40B4-BE49-F238E27FC236}">
                <a16:creationId xmlns:a16="http://schemas.microsoft.com/office/drawing/2014/main" id="{87DBDE82-3A64-417B-9950-25903416F786}"/>
              </a:ext>
            </a:extLst>
          </p:cNvPr>
          <p:cNvSpPr txBox="1">
            <a:spLocks/>
          </p:cNvSpPr>
          <p:nvPr/>
        </p:nvSpPr>
        <p:spPr>
          <a:xfrm>
            <a:off x="6016528" y="3050381"/>
            <a:ext cx="4635494" cy="1720280"/>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120"/>
              </a:lnSpc>
              <a:buNone/>
            </a:pPr>
            <a:r>
              <a:rPr lang="sl-SI" sz="1600" dirty="0">
                <a:solidFill>
                  <a:srgbClr val="E65A00"/>
                </a:solidFill>
                <a:latin typeface="Arial" panose="020B0604020202020204" pitchFamily="34" charset="0"/>
                <a:cs typeface="Arial" panose="020B0604020202020204" pitchFamily="34" charset="0"/>
              </a:rPr>
              <a:t>Oddaja nalog</a:t>
            </a:r>
          </a:p>
          <a:p>
            <a:r>
              <a:rPr lang="sl-SI" sz="1600" dirty="0">
                <a:solidFill>
                  <a:srgbClr val="696A6B"/>
                </a:solidFill>
                <a:latin typeface="Arial" panose="020B0604020202020204" pitchFamily="34" charset="0"/>
                <a:cs typeface="Arial" panose="020B0604020202020204" pitchFamily="34" charset="0"/>
              </a:rPr>
              <a:t>V izogib nevšečnostim enotni način oddajanja nalog – v SU.</a:t>
            </a:r>
          </a:p>
          <a:p>
            <a:r>
              <a:rPr lang="sl-SI" sz="1600" dirty="0">
                <a:solidFill>
                  <a:srgbClr val="696A6B"/>
                </a:solidFill>
                <a:latin typeface="Arial" panose="020B0604020202020204" pitchFamily="34" charset="0"/>
                <a:cs typeface="Arial" panose="020B0604020202020204" pitchFamily="34" charset="0"/>
              </a:rPr>
              <a:t>Večji dokumenti (več kot 20Mb)preko Arnes </a:t>
            </a:r>
            <a:r>
              <a:rPr lang="sl-SI" sz="1600" dirty="0" err="1">
                <a:solidFill>
                  <a:srgbClr val="696A6B"/>
                </a:solidFill>
                <a:latin typeface="Arial" panose="020B0604020202020204" pitchFamily="34" charset="0"/>
                <a:cs typeface="Arial" panose="020B0604020202020204" pitchFamily="34" charset="0"/>
              </a:rPr>
              <a:t>FileSender</a:t>
            </a:r>
            <a:r>
              <a:rPr lang="sl-SI" sz="1600" dirty="0">
                <a:solidFill>
                  <a:srgbClr val="696A6B"/>
                </a:solidFill>
                <a:latin typeface="Arial" panose="020B0604020202020204" pitchFamily="34" charset="0"/>
                <a:cs typeface="Arial" panose="020B0604020202020204" pitchFamily="34" charset="0"/>
              </a:rPr>
              <a:t> </a:t>
            </a:r>
          </a:p>
          <a:p>
            <a:r>
              <a:rPr lang="sl-SI" sz="1600" dirty="0">
                <a:solidFill>
                  <a:srgbClr val="696A6B"/>
                </a:solidFill>
                <a:latin typeface="Arial" panose="020B0604020202020204" pitchFamily="34" charset="0"/>
                <a:cs typeface="Arial" panose="020B0604020202020204" pitchFamily="34" charset="0"/>
              </a:rPr>
              <a:t>Za vsako nalogo primerna dejavnost.</a:t>
            </a:r>
          </a:p>
          <a:p>
            <a:r>
              <a:rPr lang="sl-SI" sz="1600" dirty="0">
                <a:solidFill>
                  <a:srgbClr val="696A6B"/>
                </a:solidFill>
                <a:latin typeface="Arial" panose="020B0604020202020204" pitchFamily="34" charset="0"/>
                <a:cs typeface="Arial" panose="020B0604020202020204" pitchFamily="34" charset="0"/>
              </a:rPr>
              <a:t>Učenci s posebnimi potrebami (PP z NIS, PPVI), zaradi  pomanjkljivih IKT kompetenc oddajajo naloge na način dogovorjen z učiteljem.</a:t>
            </a:r>
          </a:p>
        </p:txBody>
      </p:sp>
    </p:spTree>
    <p:extLst>
      <p:ext uri="{BB962C8B-B14F-4D97-AF65-F5344CB8AC3E}">
        <p14:creationId xmlns:p14="http://schemas.microsoft.com/office/powerpoint/2010/main" val="4054485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8"/>
                                        </p:tgtEl>
                                      </p:cBhvr>
                                    </p:animEffect>
                                    <p:set>
                                      <p:cBhvr>
                                        <p:cTn id="12" dur="1" fill="hold">
                                          <p:stCondLst>
                                            <p:cond delay="499"/>
                                          </p:stCondLst>
                                        </p:cTn>
                                        <p:tgtEl>
                                          <p:spTgt spid="8"/>
                                        </p:tgtEl>
                                        <p:attrNameLst>
                                          <p:attrName>style.visibility</p:attrName>
                                        </p:attrNameLst>
                                      </p:cBhvr>
                                      <p:to>
                                        <p:strVal val="hidden"/>
                                      </p:to>
                                    </p:set>
                                  </p:childTnLst>
                                </p:cTn>
                              </p:par>
                              <p:par>
                                <p:cTn id="13" presetID="10"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1" nodeType="clickEffect">
                                  <p:stCondLst>
                                    <p:cond delay="0"/>
                                  </p:stCondLst>
                                  <p:childTnLst>
                                    <p:animEffect transition="out" filter="fade">
                                      <p:cBhvr>
                                        <p:cTn id="19" dur="500"/>
                                        <p:tgtEl>
                                          <p:spTgt spid="10"/>
                                        </p:tgtEl>
                                      </p:cBhvr>
                                    </p:animEffect>
                                    <p:set>
                                      <p:cBhvr>
                                        <p:cTn id="20" dur="1" fill="hold">
                                          <p:stCondLst>
                                            <p:cond delay="499"/>
                                          </p:stCondLst>
                                        </p:cTn>
                                        <p:tgtEl>
                                          <p:spTgt spid="10"/>
                                        </p:tgtEl>
                                        <p:attrNameLst>
                                          <p:attrName>style.visibility</p:attrName>
                                        </p:attrNameLst>
                                      </p:cBhvr>
                                      <p:to>
                                        <p:strVal val="hidden"/>
                                      </p:to>
                                    </p:set>
                                  </p:childTnLst>
                                </p:cTn>
                              </p:par>
                              <p:par>
                                <p:cTn id="21" presetID="10"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grpId="1" nodeType="clickEffect">
                                  <p:stCondLst>
                                    <p:cond delay="0"/>
                                  </p:stCondLst>
                                  <p:childTnLst>
                                    <p:animEffect transition="out" filter="fade">
                                      <p:cBhvr>
                                        <p:cTn id="27" dur="500"/>
                                        <p:tgtEl>
                                          <p:spTgt spid="9"/>
                                        </p:tgtEl>
                                      </p:cBhvr>
                                    </p:animEffect>
                                    <p:set>
                                      <p:cBhvr>
                                        <p:cTn id="28" dur="1" fill="hold">
                                          <p:stCondLst>
                                            <p:cond delay="499"/>
                                          </p:stCondLst>
                                        </p:cTn>
                                        <p:tgtEl>
                                          <p:spTgt spid="9"/>
                                        </p:tgtEl>
                                        <p:attrNameLst>
                                          <p:attrName>style.visibility</p:attrName>
                                        </p:attrNameLst>
                                      </p:cBhvr>
                                      <p:to>
                                        <p:strVal val="hidden"/>
                                      </p:to>
                                    </p:set>
                                  </p:childTnLst>
                                </p:cTn>
                              </p:par>
                              <p:par>
                                <p:cTn id="29" presetID="10" presetClass="entr" presetSubtype="0"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9" grpId="0"/>
      <p:bldP spid="9" grpId="1"/>
      <p:bldP spid="10" grpId="0"/>
      <p:bldP spid="10" grpId="1"/>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2532F7-6853-EE43-81AB-01933527C976}"/>
              </a:ext>
            </a:extLst>
          </p:cNvPr>
          <p:cNvSpPr txBox="1">
            <a:spLocks/>
          </p:cNvSpPr>
          <p:nvPr/>
        </p:nvSpPr>
        <p:spPr>
          <a:xfrm>
            <a:off x="914400" y="626165"/>
            <a:ext cx="10237304" cy="1212574"/>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ts val="3500"/>
              </a:lnSpc>
            </a:pPr>
            <a:r>
              <a:rPr lang="sl-SI" sz="3000" b="1" dirty="0">
                <a:solidFill>
                  <a:srgbClr val="696A6B"/>
                </a:solidFill>
                <a:latin typeface="Arial"/>
                <a:cs typeface="Arial"/>
              </a:rPr>
              <a:t>Podajanje snovi</a:t>
            </a:r>
          </a:p>
        </p:txBody>
      </p:sp>
      <p:sp>
        <p:nvSpPr>
          <p:cNvPr id="4" name="Subtitle 2">
            <a:extLst>
              <a:ext uri="{FF2B5EF4-FFF2-40B4-BE49-F238E27FC236}">
                <a16:creationId xmlns:a16="http://schemas.microsoft.com/office/drawing/2014/main" id="{79B29558-ADF8-1341-943E-B259AA01E14E}"/>
              </a:ext>
            </a:extLst>
          </p:cNvPr>
          <p:cNvSpPr txBox="1">
            <a:spLocks/>
          </p:cNvSpPr>
          <p:nvPr/>
        </p:nvSpPr>
        <p:spPr>
          <a:xfrm>
            <a:off x="983974" y="6440557"/>
            <a:ext cx="9392478" cy="228600"/>
          </a:xfrm>
          <a:prstGeom prst="rect">
            <a:avLst/>
          </a:prstGeom>
        </p:spPr>
        <p:txBody>
          <a:bodyPr vert="horz" lIns="91440" tIns="45720" rIns="91440" bIns="45720" rtlCol="0" anchor="b">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1100">
                <a:solidFill>
                  <a:srgbClr val="696A6B"/>
                </a:solidFill>
                <a:latin typeface="Arial"/>
                <a:cs typeface="Arial"/>
              </a:rPr>
              <a:t>Kako pripraviti šolo na izobraževanje na daljavo</a:t>
            </a:r>
            <a:endParaRPr lang="sl-SI"/>
          </a:p>
        </p:txBody>
      </p:sp>
      <p:pic>
        <p:nvPicPr>
          <p:cNvPr id="6" name="Slika 4" descr="Slika, ki vsebuje besede risba&#10;&#10;Opis je samodejno ustvarjen">
            <a:extLst>
              <a:ext uri="{FF2B5EF4-FFF2-40B4-BE49-F238E27FC236}">
                <a16:creationId xmlns:a16="http://schemas.microsoft.com/office/drawing/2014/main" id="{AEAD4FD0-8100-44DF-81A2-0FF18444FD04}"/>
              </a:ext>
            </a:extLst>
          </p:cNvPr>
          <p:cNvPicPr>
            <a:picLocks noChangeAspect="1"/>
          </p:cNvPicPr>
          <p:nvPr/>
        </p:nvPicPr>
        <p:blipFill>
          <a:blip r:embed="rId3"/>
          <a:stretch>
            <a:fillRect/>
          </a:stretch>
        </p:blipFill>
        <p:spPr>
          <a:xfrm>
            <a:off x="9727663" y="6357402"/>
            <a:ext cx="555830" cy="397169"/>
          </a:xfrm>
          <a:prstGeom prst="rect">
            <a:avLst/>
          </a:prstGeom>
        </p:spPr>
      </p:pic>
      <p:sp>
        <p:nvSpPr>
          <p:cNvPr id="11" name="Subtitle 2">
            <a:extLst>
              <a:ext uri="{FF2B5EF4-FFF2-40B4-BE49-F238E27FC236}">
                <a16:creationId xmlns:a16="http://schemas.microsoft.com/office/drawing/2014/main" id="{87DBDE82-3A64-417B-9950-25903416F786}"/>
              </a:ext>
            </a:extLst>
          </p:cNvPr>
          <p:cNvSpPr txBox="1">
            <a:spLocks/>
          </p:cNvSpPr>
          <p:nvPr/>
        </p:nvSpPr>
        <p:spPr>
          <a:xfrm>
            <a:off x="6096000" y="1232452"/>
            <a:ext cx="4635494" cy="4511400"/>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sl-SI" sz="1600" dirty="0">
                <a:solidFill>
                  <a:srgbClr val="E65A00"/>
                </a:solidFill>
                <a:latin typeface="Arial" panose="020B0604020202020204" pitchFamily="34" charset="0"/>
                <a:cs typeface="Arial" panose="020B0604020202020204" pitchFamily="34" charset="0"/>
              </a:rPr>
              <a:t>Programska oprema / aplikacije:</a:t>
            </a:r>
          </a:p>
          <a:p>
            <a:r>
              <a:rPr lang="sl-SI" sz="1600" dirty="0" err="1">
                <a:solidFill>
                  <a:srgbClr val="696A6B"/>
                </a:solidFill>
                <a:latin typeface="Arial" panose="020B0604020202020204" pitchFamily="34" charset="0"/>
                <a:cs typeface="Arial" panose="020B0604020202020204" pitchFamily="34" charset="0"/>
              </a:rPr>
              <a:t>Jitsi</a:t>
            </a:r>
            <a:r>
              <a:rPr lang="sl-SI" sz="1600" dirty="0">
                <a:solidFill>
                  <a:srgbClr val="696A6B"/>
                </a:solidFill>
                <a:latin typeface="Arial" panose="020B0604020202020204" pitchFamily="34" charset="0"/>
                <a:cs typeface="Arial" panose="020B0604020202020204" pitchFamily="34" charset="0"/>
              </a:rPr>
              <a:t> (Arnes podpora),</a:t>
            </a:r>
          </a:p>
          <a:p>
            <a:r>
              <a:rPr lang="sl-SI" sz="1600" dirty="0">
                <a:solidFill>
                  <a:srgbClr val="696A6B"/>
                </a:solidFill>
                <a:latin typeface="Arial" panose="020B0604020202020204" pitchFamily="34" charset="0"/>
                <a:cs typeface="Arial" panose="020B0604020202020204" pitchFamily="34" charset="0"/>
              </a:rPr>
              <a:t>Zoom (preko Arnesa licenca),</a:t>
            </a:r>
          </a:p>
          <a:p>
            <a:r>
              <a:rPr lang="sl-SI" sz="1600" dirty="0">
                <a:solidFill>
                  <a:srgbClr val="696A6B"/>
                </a:solidFill>
                <a:latin typeface="Arial" panose="020B0604020202020204" pitchFamily="34" charset="0"/>
                <a:cs typeface="Arial" panose="020B0604020202020204" pitchFamily="34" charset="0"/>
              </a:rPr>
              <a:t>Skype,</a:t>
            </a:r>
          </a:p>
          <a:p>
            <a:r>
              <a:rPr lang="sl-SI" sz="1600" dirty="0">
                <a:solidFill>
                  <a:srgbClr val="696A6B"/>
                </a:solidFill>
                <a:latin typeface="Arial" panose="020B0604020202020204" pitchFamily="34" charset="0"/>
                <a:cs typeface="Arial" panose="020B0604020202020204" pitchFamily="34" charset="0"/>
              </a:rPr>
              <a:t>MS </a:t>
            </a:r>
            <a:r>
              <a:rPr lang="sl-SI" sz="1600" dirty="0" err="1">
                <a:solidFill>
                  <a:srgbClr val="696A6B"/>
                </a:solidFill>
                <a:latin typeface="Arial" panose="020B0604020202020204" pitchFamily="34" charset="0"/>
                <a:cs typeface="Arial" panose="020B0604020202020204" pitchFamily="34" charset="0"/>
              </a:rPr>
              <a:t>Teams</a:t>
            </a:r>
            <a:r>
              <a:rPr lang="sl-SI" sz="1600" dirty="0">
                <a:solidFill>
                  <a:srgbClr val="696A6B"/>
                </a:solidFill>
                <a:latin typeface="Arial" panose="020B0604020202020204" pitchFamily="34" charset="0"/>
                <a:cs typeface="Arial" panose="020B0604020202020204" pitchFamily="34" charset="0"/>
              </a:rPr>
              <a:t>…</a:t>
            </a:r>
          </a:p>
          <a:p>
            <a:pPr marL="0" indent="0">
              <a:buNone/>
            </a:pPr>
            <a:r>
              <a:rPr lang="sl-SI" sz="1600" dirty="0">
                <a:solidFill>
                  <a:srgbClr val="696A6B"/>
                </a:solidFill>
                <a:latin typeface="Arial" panose="020B0604020202020204" pitchFamily="34" charset="0"/>
                <a:cs typeface="Arial" panose="020B0604020202020204" pitchFamily="34" charset="0"/>
              </a:rPr>
              <a:t>Vsi omogočajo deljenje zaslona in snemanje. </a:t>
            </a:r>
          </a:p>
          <a:p>
            <a:pPr marL="0" indent="0">
              <a:buNone/>
            </a:pPr>
            <a:r>
              <a:rPr lang="sl-SI" sz="1600" dirty="0">
                <a:solidFill>
                  <a:srgbClr val="696A6B"/>
                </a:solidFill>
                <a:latin typeface="Arial" panose="020B0604020202020204" pitchFamily="34" charset="0"/>
                <a:cs typeface="Arial" panose="020B0604020202020204" pitchFamily="34" charset="0"/>
              </a:rPr>
              <a:t>Programi za belo tablo </a:t>
            </a:r>
          </a:p>
          <a:p>
            <a:r>
              <a:rPr lang="sl-SI" sz="1600" dirty="0">
                <a:solidFill>
                  <a:srgbClr val="696A6B"/>
                </a:solidFill>
                <a:latin typeface="Arial" panose="020B0604020202020204" pitchFamily="34" charset="0"/>
                <a:cs typeface="Arial" panose="020B0604020202020204" pitchFamily="34" charset="0"/>
              </a:rPr>
              <a:t>Microsoft </a:t>
            </a:r>
            <a:r>
              <a:rPr lang="sl-SI" sz="1600" dirty="0" err="1">
                <a:solidFill>
                  <a:srgbClr val="696A6B"/>
                </a:solidFill>
                <a:latin typeface="Arial" panose="020B0604020202020204" pitchFamily="34" charset="0"/>
                <a:cs typeface="Arial" panose="020B0604020202020204" pitchFamily="34" charset="0"/>
              </a:rPr>
              <a:t>Whiteboard</a:t>
            </a:r>
            <a:r>
              <a:rPr lang="sl-SI" sz="1600" dirty="0">
                <a:solidFill>
                  <a:srgbClr val="696A6B"/>
                </a:solidFill>
                <a:latin typeface="Arial" panose="020B0604020202020204" pitchFamily="34" charset="0"/>
                <a:cs typeface="Arial" panose="020B0604020202020204" pitchFamily="34" charset="0"/>
              </a:rPr>
              <a:t> (vgrajen v Windows),</a:t>
            </a:r>
          </a:p>
          <a:p>
            <a:r>
              <a:rPr lang="sl-SI" sz="1600" dirty="0">
                <a:solidFill>
                  <a:srgbClr val="696A6B"/>
                </a:solidFill>
                <a:latin typeface="Arial" panose="020B0604020202020204" pitchFamily="34" charset="0"/>
                <a:cs typeface="Arial" panose="020B0604020202020204" pitchFamily="34" charset="0"/>
              </a:rPr>
              <a:t>MS OneNote (omogoča tudi uporabo PowerPointa),</a:t>
            </a:r>
          </a:p>
          <a:p>
            <a:r>
              <a:rPr lang="sl-SI" sz="1600" dirty="0">
                <a:solidFill>
                  <a:srgbClr val="696A6B"/>
                </a:solidFill>
                <a:latin typeface="Arial" panose="020B0604020202020204" pitchFamily="34" charset="0"/>
                <a:cs typeface="Arial" panose="020B0604020202020204" pitchFamily="34" charset="0"/>
              </a:rPr>
              <a:t>PowerPoint,</a:t>
            </a:r>
          </a:p>
          <a:p>
            <a:r>
              <a:rPr lang="sl-SI" sz="1600" dirty="0" err="1">
                <a:solidFill>
                  <a:srgbClr val="696A6B"/>
                </a:solidFill>
                <a:latin typeface="Arial" panose="020B0604020202020204" pitchFamily="34" charset="0"/>
                <a:cs typeface="Arial" panose="020B0604020202020204" pitchFamily="34" charset="0"/>
              </a:rPr>
              <a:t>OpenBoard</a:t>
            </a:r>
            <a:r>
              <a:rPr lang="sl-SI" sz="1600" dirty="0">
                <a:solidFill>
                  <a:srgbClr val="696A6B"/>
                </a:solidFill>
                <a:latin typeface="Arial" panose="020B0604020202020204" pitchFamily="34" charset="0"/>
                <a:cs typeface="Arial" panose="020B0604020202020204" pitchFamily="34" charset="0"/>
              </a:rPr>
              <a:t>…</a:t>
            </a:r>
          </a:p>
          <a:p>
            <a:pPr marL="0" indent="0">
              <a:buNone/>
            </a:pPr>
            <a:r>
              <a:rPr lang="sl-SI" sz="1600" dirty="0">
                <a:solidFill>
                  <a:srgbClr val="696A6B"/>
                </a:solidFill>
                <a:latin typeface="Arial" panose="020B0604020202020204" pitchFamily="34" charset="0"/>
                <a:cs typeface="Arial" panose="020B0604020202020204" pitchFamily="34" charset="0"/>
              </a:rPr>
              <a:t>Programska oprema je brezplačna, del operacijskega sistema oziroma Office365.</a:t>
            </a:r>
          </a:p>
        </p:txBody>
      </p:sp>
      <p:sp>
        <p:nvSpPr>
          <p:cNvPr id="12" name="Subtitle 2">
            <a:extLst>
              <a:ext uri="{FF2B5EF4-FFF2-40B4-BE49-F238E27FC236}">
                <a16:creationId xmlns:a16="http://schemas.microsoft.com/office/drawing/2014/main" id="{58F6AC6B-45B0-4F4B-A0B3-90B12B8DDADB}"/>
              </a:ext>
            </a:extLst>
          </p:cNvPr>
          <p:cNvSpPr txBox="1">
            <a:spLocks/>
          </p:cNvSpPr>
          <p:nvPr/>
        </p:nvSpPr>
        <p:spPr>
          <a:xfrm>
            <a:off x="914400" y="1232452"/>
            <a:ext cx="4635494" cy="4511400"/>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120"/>
              </a:lnSpc>
              <a:buNone/>
            </a:pPr>
            <a:r>
              <a:rPr lang="sl-SI" sz="1600" dirty="0">
                <a:solidFill>
                  <a:srgbClr val="E65A00"/>
                </a:solidFill>
                <a:latin typeface="Arial" panose="020B0604020202020204" pitchFamily="34" charset="0"/>
                <a:cs typeface="Arial" panose="020B0604020202020204" pitchFamily="34" charset="0"/>
              </a:rPr>
              <a:t>Pouk v živo</a:t>
            </a:r>
          </a:p>
          <a:p>
            <a:pPr marL="0" indent="0">
              <a:buNone/>
            </a:pPr>
            <a:r>
              <a:rPr lang="sl-SI" sz="1600" dirty="0">
                <a:solidFill>
                  <a:srgbClr val="696A6B"/>
                </a:solidFill>
                <a:latin typeface="Arial" panose="020B0604020202020204" pitchFamily="34" charset="0"/>
                <a:cs typeface="Arial" panose="020B0604020202020204" pitchFamily="34" charset="0"/>
              </a:rPr>
              <a:t>Izvajanje glede na zbrane informacije o IKT kompetencah učencev.</a:t>
            </a:r>
          </a:p>
          <a:p>
            <a:pPr marL="0" indent="0">
              <a:buNone/>
            </a:pPr>
            <a:r>
              <a:rPr lang="sl-SI" sz="1600" dirty="0">
                <a:solidFill>
                  <a:srgbClr val="696A6B"/>
                </a:solidFill>
                <a:latin typeface="Arial" panose="020B0604020202020204" pitchFamily="34" charset="0"/>
                <a:cs typeface="Arial" panose="020B0604020202020204" pitchFamily="34" charset="0"/>
              </a:rPr>
              <a:t>Skoraj zagotovo ne boste imeli prisotnih vseh učencev.</a:t>
            </a:r>
          </a:p>
          <a:p>
            <a:pPr marL="0" indent="0">
              <a:buNone/>
            </a:pPr>
            <a:r>
              <a:rPr lang="sl-SI" sz="1600" dirty="0">
                <a:solidFill>
                  <a:srgbClr val="696A6B"/>
                </a:solidFill>
                <a:latin typeface="Arial" panose="020B0604020202020204" pitchFamily="34" charset="0"/>
                <a:cs typeface="Arial" panose="020B0604020202020204" pitchFamily="34" charset="0"/>
              </a:rPr>
              <a:t>Omejitve pri strojni opremi in internetni povezavi.</a:t>
            </a:r>
          </a:p>
          <a:p>
            <a:pPr marL="0" indent="0">
              <a:buNone/>
            </a:pPr>
            <a:r>
              <a:rPr lang="sl-SI" sz="1600" dirty="0">
                <a:solidFill>
                  <a:srgbClr val="696A6B"/>
                </a:solidFill>
                <a:latin typeface="Arial" panose="020B0604020202020204" pitchFamily="34" charset="0"/>
                <a:cs typeface="Arial" panose="020B0604020202020204" pitchFamily="34" charset="0"/>
              </a:rPr>
              <a:t>Poslužujte se interaktivnih prosojnic oziroma posnetkov.</a:t>
            </a:r>
          </a:p>
          <a:p>
            <a:pPr marL="0" indent="0">
              <a:buNone/>
            </a:pPr>
            <a:r>
              <a:rPr lang="sl-SI" sz="1600" dirty="0">
                <a:solidFill>
                  <a:srgbClr val="696A6B"/>
                </a:solidFill>
                <a:latin typeface="Arial" panose="020B0604020202020204" pitchFamily="34" charset="0"/>
                <a:cs typeface="Arial" panose="020B0604020202020204" pitchFamily="34" charset="0"/>
              </a:rPr>
              <a:t>Snemanje izvajanja pouka v živo, omogočite vprašanja in odgovore prisotnim učencem, posnetek objavite.</a:t>
            </a:r>
          </a:p>
          <a:p>
            <a:pPr marL="0" indent="0">
              <a:buNone/>
            </a:pPr>
            <a:r>
              <a:rPr lang="sl-SI" sz="1600" dirty="0">
                <a:solidFill>
                  <a:srgbClr val="696A6B"/>
                </a:solidFill>
                <a:latin typeface="Arial" panose="020B0604020202020204" pitchFamily="34" charset="0"/>
                <a:cs typeface="Arial" panose="020B0604020202020204" pitchFamily="34" charset="0"/>
              </a:rPr>
              <a:t>Termin usklajen z ostalimi učitelji (izdelava urnika pouka v živo). </a:t>
            </a:r>
          </a:p>
          <a:p>
            <a:pPr marL="0" indent="0">
              <a:buNone/>
            </a:pPr>
            <a:r>
              <a:rPr lang="sl-SI" sz="1600" dirty="0">
                <a:solidFill>
                  <a:srgbClr val="696A6B"/>
                </a:solidFill>
                <a:latin typeface="Arial" panose="020B0604020202020204" pitchFamily="34" charset="0"/>
                <a:cs typeface="Arial" panose="020B0604020202020204" pitchFamily="34" charset="0"/>
              </a:rPr>
              <a:t>Obrnjeno učenje, snov samostojno v naprej, v živo debata/utrjevanje snovi.</a:t>
            </a:r>
          </a:p>
        </p:txBody>
      </p:sp>
    </p:spTree>
    <p:extLst>
      <p:ext uri="{BB962C8B-B14F-4D97-AF65-F5344CB8AC3E}">
        <p14:creationId xmlns:p14="http://schemas.microsoft.com/office/powerpoint/2010/main" val="30453460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2532F7-6853-EE43-81AB-01933527C976}"/>
              </a:ext>
            </a:extLst>
          </p:cNvPr>
          <p:cNvSpPr txBox="1">
            <a:spLocks/>
          </p:cNvSpPr>
          <p:nvPr/>
        </p:nvSpPr>
        <p:spPr>
          <a:xfrm>
            <a:off x="914400" y="626165"/>
            <a:ext cx="10237304" cy="1212574"/>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ts val="3500"/>
              </a:lnSpc>
            </a:pPr>
            <a:r>
              <a:rPr lang="sl-SI" sz="3000" b="1" dirty="0">
                <a:solidFill>
                  <a:srgbClr val="696A6B"/>
                </a:solidFill>
                <a:latin typeface="Arial"/>
                <a:cs typeface="Arial"/>
              </a:rPr>
              <a:t>Utrjevanje in preverjanje</a:t>
            </a:r>
            <a:endParaRPr lang="sl-SI" dirty="0"/>
          </a:p>
        </p:txBody>
      </p:sp>
      <p:sp>
        <p:nvSpPr>
          <p:cNvPr id="4" name="Subtitle 2">
            <a:extLst>
              <a:ext uri="{FF2B5EF4-FFF2-40B4-BE49-F238E27FC236}">
                <a16:creationId xmlns:a16="http://schemas.microsoft.com/office/drawing/2014/main" id="{79B29558-ADF8-1341-943E-B259AA01E14E}"/>
              </a:ext>
            </a:extLst>
          </p:cNvPr>
          <p:cNvSpPr txBox="1">
            <a:spLocks/>
          </p:cNvSpPr>
          <p:nvPr/>
        </p:nvSpPr>
        <p:spPr>
          <a:xfrm>
            <a:off x="983974" y="6440557"/>
            <a:ext cx="9392478" cy="228600"/>
          </a:xfrm>
          <a:prstGeom prst="rect">
            <a:avLst/>
          </a:prstGeom>
        </p:spPr>
        <p:txBody>
          <a:bodyPr vert="horz" lIns="91440" tIns="45720" rIns="91440" bIns="45720" rtlCol="0" anchor="b">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1100">
                <a:solidFill>
                  <a:srgbClr val="696A6B"/>
                </a:solidFill>
                <a:latin typeface="Arial"/>
                <a:cs typeface="Arial"/>
              </a:rPr>
              <a:t>Kako pripraviti šolo na izobraževanje na daljavo</a:t>
            </a:r>
            <a:endParaRPr lang="sl-SI"/>
          </a:p>
        </p:txBody>
      </p:sp>
      <p:pic>
        <p:nvPicPr>
          <p:cNvPr id="6" name="Slika 4" descr="Slika, ki vsebuje besede risba&#10;&#10;Opis je samodejno ustvarjen">
            <a:extLst>
              <a:ext uri="{FF2B5EF4-FFF2-40B4-BE49-F238E27FC236}">
                <a16:creationId xmlns:a16="http://schemas.microsoft.com/office/drawing/2014/main" id="{AEAD4FD0-8100-44DF-81A2-0FF18444FD04}"/>
              </a:ext>
            </a:extLst>
          </p:cNvPr>
          <p:cNvPicPr>
            <a:picLocks noChangeAspect="1"/>
          </p:cNvPicPr>
          <p:nvPr/>
        </p:nvPicPr>
        <p:blipFill>
          <a:blip r:embed="rId2"/>
          <a:stretch>
            <a:fillRect/>
          </a:stretch>
        </p:blipFill>
        <p:spPr>
          <a:xfrm>
            <a:off x="9727663" y="6357402"/>
            <a:ext cx="555830" cy="397169"/>
          </a:xfrm>
          <a:prstGeom prst="rect">
            <a:avLst/>
          </a:prstGeom>
        </p:spPr>
      </p:pic>
      <p:sp>
        <p:nvSpPr>
          <p:cNvPr id="7" name="Subtitle 2">
            <a:extLst>
              <a:ext uri="{FF2B5EF4-FFF2-40B4-BE49-F238E27FC236}">
                <a16:creationId xmlns:a16="http://schemas.microsoft.com/office/drawing/2014/main" id="{BC22FC67-A468-446C-ABFB-BA4F3CA5052B}"/>
              </a:ext>
            </a:extLst>
          </p:cNvPr>
          <p:cNvSpPr txBox="1">
            <a:spLocks/>
          </p:cNvSpPr>
          <p:nvPr/>
        </p:nvSpPr>
        <p:spPr>
          <a:xfrm>
            <a:off x="914400" y="1232452"/>
            <a:ext cx="9817094" cy="4511400"/>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sl-SI" sz="1600" dirty="0">
                <a:solidFill>
                  <a:srgbClr val="696A6B"/>
                </a:solidFill>
                <a:latin typeface="Arial" panose="020B0604020202020204" pitchFamily="34" charset="0"/>
                <a:cs typeface="Arial" panose="020B0604020202020204" pitchFamily="34" charset="0"/>
              </a:rPr>
              <a:t>Lahko samostojno ali pa povezano z obravnavo snovi.</a:t>
            </a:r>
          </a:p>
          <a:p>
            <a:pPr marL="0" indent="0">
              <a:buNone/>
            </a:pPr>
            <a:r>
              <a:rPr lang="sl-SI" sz="1600" dirty="0">
                <a:solidFill>
                  <a:srgbClr val="696A6B"/>
                </a:solidFill>
                <a:latin typeface="Arial" panose="020B0604020202020204" pitchFamily="34" charset="0"/>
                <a:cs typeface="Arial" panose="020B0604020202020204" pitchFamily="34" charset="0"/>
              </a:rPr>
              <a:t>Učenci seznanjeni z jasnim in preglednim kriterijem ocenjevanja (lahko ob začetku obravnave snovi).</a:t>
            </a:r>
          </a:p>
          <a:p>
            <a:pPr marL="0" indent="0">
              <a:buNone/>
            </a:pPr>
            <a:r>
              <a:rPr lang="sl-SI" sz="1600" dirty="0">
                <a:solidFill>
                  <a:srgbClr val="696A6B"/>
                </a:solidFill>
                <a:latin typeface="Arial" panose="020B0604020202020204" pitchFamily="34" charset="0"/>
                <a:cs typeface="Arial" panose="020B0604020202020204" pitchFamily="34" charset="0"/>
              </a:rPr>
              <a:t>Pri samostojnem preverjanju snovi si lahko pomagate s Kvizi, H5P…</a:t>
            </a:r>
          </a:p>
          <a:p>
            <a:pPr marL="0" indent="0">
              <a:buNone/>
            </a:pPr>
            <a:r>
              <a:rPr lang="sl-SI" sz="1600" dirty="0">
                <a:solidFill>
                  <a:srgbClr val="696A6B"/>
                </a:solidFill>
                <a:latin typeface="Arial" panose="020B0604020202020204" pitchFamily="34" charset="0"/>
                <a:cs typeface="Arial" panose="020B0604020202020204" pitchFamily="34" charset="0"/>
              </a:rPr>
              <a:t>Utrjevanje in preverjanje snovi pri obravnavi snovi -&gt; vklop možnost, da ne morejo napredovati, dokler ne opravijo obveznosti.</a:t>
            </a:r>
          </a:p>
          <a:p>
            <a:pPr marL="0" indent="0">
              <a:buNone/>
            </a:pPr>
            <a:r>
              <a:rPr lang="sl-SI" sz="1600" dirty="0">
                <a:solidFill>
                  <a:srgbClr val="696A6B"/>
                </a:solidFill>
                <a:latin typeface="Arial" panose="020B0604020202020204" pitchFamily="34" charset="0"/>
                <a:cs typeface="Arial" panose="020B0604020202020204" pitchFamily="34" charset="0"/>
              </a:rPr>
              <a:t>Obveznosti:</a:t>
            </a:r>
          </a:p>
          <a:p>
            <a:r>
              <a:rPr lang="sl-SI" sz="1600" dirty="0">
                <a:solidFill>
                  <a:srgbClr val="696A6B"/>
                </a:solidFill>
                <a:latin typeface="Arial" panose="020B0604020202020204" pitchFamily="34" charset="0"/>
                <a:cs typeface="Arial" panose="020B0604020202020204" pitchFamily="34" charset="0"/>
              </a:rPr>
              <a:t>oddajanje nalog,</a:t>
            </a:r>
          </a:p>
          <a:p>
            <a:r>
              <a:rPr lang="sl-SI" sz="1600" dirty="0">
                <a:solidFill>
                  <a:srgbClr val="696A6B"/>
                </a:solidFill>
                <a:latin typeface="Arial" panose="020B0604020202020204" pitchFamily="34" charset="0"/>
                <a:cs typeface="Arial" panose="020B0604020202020204" pitchFamily="34" charset="0"/>
              </a:rPr>
              <a:t>sodelovanje v Forumih,</a:t>
            </a:r>
          </a:p>
          <a:p>
            <a:r>
              <a:rPr lang="sl-SI" sz="1600" dirty="0">
                <a:solidFill>
                  <a:srgbClr val="696A6B"/>
                </a:solidFill>
                <a:latin typeface="Arial" panose="020B0604020202020204" pitchFamily="34" charset="0"/>
                <a:cs typeface="Arial" panose="020B0604020202020204" pitchFamily="34" charset="0"/>
              </a:rPr>
              <a:t>zadostno število točk na Kvizu.</a:t>
            </a:r>
          </a:p>
          <a:p>
            <a:pPr marL="0" indent="0">
              <a:buNone/>
            </a:pPr>
            <a:r>
              <a:rPr lang="sl-SI" sz="1600" dirty="0">
                <a:solidFill>
                  <a:srgbClr val="696A6B"/>
                </a:solidFill>
                <a:latin typeface="Arial" panose="020B0604020202020204" pitchFamily="34" charset="0"/>
                <a:cs typeface="Arial" panose="020B0604020202020204" pitchFamily="34" charset="0"/>
              </a:rPr>
              <a:t>Nedoseganje pogojev za napredovanje,  raziščite, kje je problem, kako pomagati.</a:t>
            </a:r>
          </a:p>
          <a:p>
            <a:pPr marL="0" indent="0">
              <a:buNone/>
            </a:pPr>
            <a:r>
              <a:rPr lang="sl-SI" sz="1600" dirty="0">
                <a:solidFill>
                  <a:srgbClr val="696A6B"/>
                </a:solidFill>
                <a:latin typeface="Arial" panose="020B0604020202020204" pitchFamily="34" charset="0"/>
                <a:cs typeface="Arial" panose="020B0604020202020204" pitchFamily="34" charset="0"/>
              </a:rPr>
              <a:t>Učencem posredujte sprotne povratne informacije.</a:t>
            </a:r>
          </a:p>
          <a:p>
            <a:pPr marL="0" indent="0">
              <a:buNone/>
            </a:pPr>
            <a:r>
              <a:rPr lang="sl-SI" sz="1600" dirty="0">
                <a:solidFill>
                  <a:srgbClr val="696A6B"/>
                </a:solidFill>
                <a:latin typeface="Arial" panose="020B0604020202020204" pitchFamily="34" charset="0"/>
                <a:cs typeface="Arial" panose="020B0604020202020204" pitchFamily="34" charset="0"/>
              </a:rPr>
              <a:t>Namigi pri kompleksnejših nalogah.</a:t>
            </a:r>
          </a:p>
        </p:txBody>
      </p:sp>
    </p:spTree>
    <p:extLst>
      <p:ext uri="{BB962C8B-B14F-4D97-AF65-F5344CB8AC3E}">
        <p14:creationId xmlns:p14="http://schemas.microsoft.com/office/powerpoint/2010/main" val="5434507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2532F7-6853-EE43-81AB-01933527C976}"/>
              </a:ext>
            </a:extLst>
          </p:cNvPr>
          <p:cNvSpPr txBox="1">
            <a:spLocks/>
          </p:cNvSpPr>
          <p:nvPr/>
        </p:nvSpPr>
        <p:spPr>
          <a:xfrm>
            <a:off x="914400" y="626165"/>
            <a:ext cx="10237304" cy="1212574"/>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ts val="3500"/>
              </a:lnSpc>
            </a:pPr>
            <a:r>
              <a:rPr lang="sl-SI" sz="3000" b="1" dirty="0">
                <a:solidFill>
                  <a:srgbClr val="696A6B"/>
                </a:solidFill>
                <a:latin typeface="Arial"/>
                <a:cs typeface="Arial"/>
              </a:rPr>
              <a:t>Ocenjevanje</a:t>
            </a:r>
            <a:endParaRPr lang="sl-SI" dirty="0"/>
          </a:p>
        </p:txBody>
      </p:sp>
      <p:sp>
        <p:nvSpPr>
          <p:cNvPr id="4" name="Subtitle 2">
            <a:extLst>
              <a:ext uri="{FF2B5EF4-FFF2-40B4-BE49-F238E27FC236}">
                <a16:creationId xmlns:a16="http://schemas.microsoft.com/office/drawing/2014/main" id="{79B29558-ADF8-1341-943E-B259AA01E14E}"/>
              </a:ext>
            </a:extLst>
          </p:cNvPr>
          <p:cNvSpPr txBox="1">
            <a:spLocks/>
          </p:cNvSpPr>
          <p:nvPr/>
        </p:nvSpPr>
        <p:spPr>
          <a:xfrm>
            <a:off x="983974" y="6440557"/>
            <a:ext cx="9392478" cy="228600"/>
          </a:xfrm>
          <a:prstGeom prst="rect">
            <a:avLst/>
          </a:prstGeom>
        </p:spPr>
        <p:txBody>
          <a:bodyPr vert="horz" lIns="91440" tIns="45720" rIns="91440" bIns="45720" rtlCol="0" anchor="b">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1100">
                <a:solidFill>
                  <a:srgbClr val="696A6B"/>
                </a:solidFill>
                <a:latin typeface="Arial"/>
                <a:cs typeface="Arial"/>
              </a:rPr>
              <a:t>Kako pripraviti šolo na izobraževanje na daljavo</a:t>
            </a:r>
            <a:endParaRPr lang="sl-SI"/>
          </a:p>
        </p:txBody>
      </p:sp>
      <p:pic>
        <p:nvPicPr>
          <p:cNvPr id="6" name="Slika 4" descr="Slika, ki vsebuje besede risba&#10;&#10;Opis je samodejno ustvarjen">
            <a:extLst>
              <a:ext uri="{FF2B5EF4-FFF2-40B4-BE49-F238E27FC236}">
                <a16:creationId xmlns:a16="http://schemas.microsoft.com/office/drawing/2014/main" id="{AEAD4FD0-8100-44DF-81A2-0FF18444FD04}"/>
              </a:ext>
            </a:extLst>
          </p:cNvPr>
          <p:cNvPicPr>
            <a:picLocks noChangeAspect="1"/>
          </p:cNvPicPr>
          <p:nvPr/>
        </p:nvPicPr>
        <p:blipFill>
          <a:blip r:embed="rId2"/>
          <a:stretch>
            <a:fillRect/>
          </a:stretch>
        </p:blipFill>
        <p:spPr>
          <a:xfrm>
            <a:off x="9727663" y="6357402"/>
            <a:ext cx="555830" cy="397169"/>
          </a:xfrm>
          <a:prstGeom prst="rect">
            <a:avLst/>
          </a:prstGeom>
        </p:spPr>
      </p:pic>
      <p:sp>
        <p:nvSpPr>
          <p:cNvPr id="8" name="Subtitle 2">
            <a:extLst>
              <a:ext uri="{FF2B5EF4-FFF2-40B4-BE49-F238E27FC236}">
                <a16:creationId xmlns:a16="http://schemas.microsoft.com/office/drawing/2014/main" id="{51811E50-22CE-4596-8AD1-D22B381B4B67}"/>
              </a:ext>
            </a:extLst>
          </p:cNvPr>
          <p:cNvSpPr txBox="1">
            <a:spLocks/>
          </p:cNvSpPr>
          <p:nvPr/>
        </p:nvSpPr>
        <p:spPr>
          <a:xfrm>
            <a:off x="914400" y="1232452"/>
            <a:ext cx="9817094" cy="2389637"/>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sl-SI" sz="1600" dirty="0">
                <a:solidFill>
                  <a:srgbClr val="696A6B"/>
                </a:solidFill>
                <a:latin typeface="Arial" panose="020B0604020202020204" pitchFamily="34" charset="0"/>
                <a:cs typeface="Arial" panose="020B0604020202020204" pitchFamily="34" charset="0"/>
              </a:rPr>
              <a:t>Dilema, kaj naj se preverja (kateri cilji) in na kakšen način, da bo enakovredno za vse (učni primanjkljaji, IKT).</a:t>
            </a:r>
          </a:p>
          <a:p>
            <a:pPr marL="0" indent="0">
              <a:buNone/>
            </a:pPr>
            <a:r>
              <a:rPr lang="sl-SI" sz="1600" dirty="0">
                <a:solidFill>
                  <a:srgbClr val="696A6B"/>
                </a:solidFill>
                <a:latin typeface="Arial" panose="020B0604020202020204" pitchFamily="34" charset="0"/>
                <a:cs typeface="Arial" panose="020B0604020202020204" pitchFamily="34" charset="0"/>
              </a:rPr>
              <a:t>Zahtevati ista znanja kot pri pouku v razredu in ne samo minimalni standardi.</a:t>
            </a:r>
          </a:p>
          <a:p>
            <a:pPr marL="0" indent="0">
              <a:buNone/>
            </a:pPr>
            <a:r>
              <a:rPr lang="sl-SI" sz="1600" dirty="0">
                <a:solidFill>
                  <a:srgbClr val="696A6B"/>
                </a:solidFill>
                <a:latin typeface="Arial" panose="020B0604020202020204" pitchFamily="34" charset="0"/>
                <a:cs typeface="Arial" panose="020B0604020202020204" pitchFamily="34" charset="0"/>
              </a:rPr>
              <a:t>Spodbuditi moramo višje ravni znanja.</a:t>
            </a:r>
          </a:p>
          <a:p>
            <a:pPr marL="0" indent="0">
              <a:buNone/>
            </a:pPr>
            <a:r>
              <a:rPr lang="sl-SI" sz="1600" dirty="0">
                <a:solidFill>
                  <a:srgbClr val="696A6B"/>
                </a:solidFill>
                <a:latin typeface="Arial" panose="020B0604020202020204" pitchFamily="34" charset="0"/>
                <a:cs typeface="Arial" panose="020B0604020202020204" pitchFamily="34" charset="0"/>
              </a:rPr>
              <a:t>Slediti Pravilniku o preverjanju in ocenjevanju znanja ter napredovanju učencev v osnovni šoli.</a:t>
            </a:r>
          </a:p>
          <a:p>
            <a:pPr marL="0" indent="0">
              <a:buNone/>
            </a:pPr>
            <a:r>
              <a:rPr lang="sl-SI" sz="1600" dirty="0">
                <a:solidFill>
                  <a:srgbClr val="696A6B"/>
                </a:solidFill>
                <a:latin typeface="Arial" panose="020B0604020202020204" pitchFamily="34" charset="0"/>
                <a:cs typeface="Arial" panose="020B0604020202020204" pitchFamily="34" charset="0"/>
              </a:rPr>
              <a:t>Učitelji lahko ocenjujejo znanje, ki je ustrezno obravnavano in utrjeno. </a:t>
            </a:r>
          </a:p>
          <a:p>
            <a:pPr marL="0" indent="0">
              <a:buNone/>
            </a:pPr>
            <a:r>
              <a:rPr lang="sl-SI" sz="1600" dirty="0">
                <a:solidFill>
                  <a:srgbClr val="696A6B"/>
                </a:solidFill>
                <a:latin typeface="Arial" panose="020B0604020202020204" pitchFamily="34" charset="0"/>
                <a:cs typeface="Arial" panose="020B0604020202020204" pitchFamily="34" charset="0"/>
              </a:rPr>
              <a:t>Za učence s posebnimi potrebami zagotoviti ustrezne prilagoditve.</a:t>
            </a:r>
          </a:p>
          <a:p>
            <a:pPr marL="0" indent="0">
              <a:buNone/>
            </a:pPr>
            <a:r>
              <a:rPr lang="sl-SI" sz="1600" dirty="0">
                <a:solidFill>
                  <a:srgbClr val="696A6B"/>
                </a:solidFill>
                <a:latin typeface="Arial" panose="020B0604020202020204" pitchFamily="34" charset="0"/>
                <a:cs typeface="Arial" panose="020B0604020202020204" pitchFamily="34" charset="0"/>
              </a:rPr>
              <a:t>Že pri preverjanju učenci seznanjeni z jasnim in preglednim kriterijem ocenjevanja.</a:t>
            </a:r>
          </a:p>
          <a:p>
            <a:pPr marL="0" indent="0">
              <a:buNone/>
            </a:pPr>
            <a:endParaRPr lang="sl-SI" sz="1600" dirty="0">
              <a:solidFill>
                <a:srgbClr val="696A6B"/>
              </a:solidFill>
              <a:latin typeface="Arial" panose="020B0604020202020204" pitchFamily="34" charset="0"/>
              <a:cs typeface="Arial" panose="020B0604020202020204" pitchFamily="34" charset="0"/>
            </a:endParaRPr>
          </a:p>
          <a:p>
            <a:pPr marL="0" indent="0">
              <a:buNone/>
            </a:pPr>
            <a:r>
              <a:rPr lang="sl-SI" sz="1600" dirty="0">
                <a:solidFill>
                  <a:srgbClr val="696A6B"/>
                </a:solidFill>
                <a:latin typeface="Arial" panose="020B0604020202020204" pitchFamily="34" charset="0"/>
                <a:cs typeface="Arial" panose="020B0604020202020204" pitchFamily="34" charset="0"/>
              </a:rPr>
              <a:t>ZRSŠ (Izobraževanje na daljavo v posebnih razmerah, priporočila za ocenjevanje znanja v osnovni šoli, Ljubljana 2020, ZRSŠ):</a:t>
            </a:r>
          </a:p>
          <a:p>
            <a:r>
              <a:rPr lang="sl-SI" sz="1600" dirty="0">
                <a:solidFill>
                  <a:srgbClr val="696A6B"/>
                </a:solidFill>
                <a:latin typeface="Arial" panose="020B0604020202020204" pitchFamily="34" charset="0"/>
                <a:cs typeface="Arial" panose="020B0604020202020204" pitchFamily="34" charset="0"/>
              </a:rPr>
              <a:t>Učencem 1. in 2. razredov učitelj oceni napredek pri doseganju standardov znanja, pri čemer upošteva, da so cilji in standardi v učnih načrtih praviloma postavljeni na ravni triletja in bo mogoče izpad nadomestiti v 2. oziroma 3. razredu. </a:t>
            </a:r>
          </a:p>
          <a:p>
            <a:r>
              <a:rPr lang="sl-SI" sz="1600" dirty="0">
                <a:solidFill>
                  <a:srgbClr val="696A6B"/>
                </a:solidFill>
                <a:latin typeface="Arial" panose="020B0604020202020204" pitchFamily="34" charset="0"/>
                <a:cs typeface="Arial" panose="020B0604020202020204" pitchFamily="34" charset="0"/>
              </a:rPr>
              <a:t>Pri učencih od 3. razreda dalje, kjer poteka številčno ocenjevanje znanja, naj učitelji upoštevajo, katere učne cilje, ki jih predvideva učni načrt, bodo lahko učenci dosegli v času izobraževanja na daljavo in doseganje katerih (iz teh ciljev izhajajočih) standardov znanja bodo lahko izkazovali učenci. </a:t>
            </a:r>
          </a:p>
        </p:txBody>
      </p:sp>
    </p:spTree>
    <p:extLst>
      <p:ext uri="{BB962C8B-B14F-4D97-AF65-F5344CB8AC3E}">
        <p14:creationId xmlns:p14="http://schemas.microsoft.com/office/powerpoint/2010/main" val="247399667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3760</TotalTime>
  <Words>4448</Words>
  <Application>Microsoft Office PowerPoint</Application>
  <PresentationFormat>Širokozaslonsko</PresentationFormat>
  <Paragraphs>572</Paragraphs>
  <Slides>23</Slides>
  <Notes>14</Notes>
  <HiddenSlides>0</HiddenSlides>
  <MMClips>0</MMClips>
  <ScaleCrop>false</ScaleCrop>
  <HeadingPairs>
    <vt:vector size="6" baseType="variant">
      <vt:variant>
        <vt:lpstr>Uporabljene pisave</vt:lpstr>
      </vt:variant>
      <vt:variant>
        <vt:i4>3</vt:i4>
      </vt:variant>
      <vt:variant>
        <vt:lpstr>Tema</vt:lpstr>
      </vt:variant>
      <vt:variant>
        <vt:i4>1</vt:i4>
      </vt:variant>
      <vt:variant>
        <vt:lpstr>Naslovi diapozitivov</vt:lpstr>
      </vt:variant>
      <vt:variant>
        <vt:i4>23</vt:i4>
      </vt:variant>
    </vt:vector>
  </HeadingPairs>
  <TitlesOfParts>
    <vt:vector size="27" baseType="lpstr">
      <vt:lpstr>Arial</vt:lpstr>
      <vt:lpstr>Calibri</vt:lpstr>
      <vt:lpstr>Calibri Light</vt:lpstr>
      <vt:lpstr>Office Theme</vt:lpstr>
      <vt:lpstr>KAKO PRIPRAVITI ŠOLO NA IZOBRAŽEVANJE NA DALJAVO</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Miklavž Šef</cp:lastModifiedBy>
  <cp:revision>87</cp:revision>
  <dcterms:created xsi:type="dcterms:W3CDTF">2019-09-20T09:22:07Z</dcterms:created>
  <dcterms:modified xsi:type="dcterms:W3CDTF">2020-09-17T10:55:05Z</dcterms:modified>
</cp:coreProperties>
</file>